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4"/>
  </p:notesMasterIdLst>
  <p:handoutMasterIdLst>
    <p:handoutMasterId r:id="rId15"/>
  </p:handoutMasterIdLst>
  <p:sldIdLst>
    <p:sldId id="792" r:id="rId2"/>
    <p:sldId id="1600" r:id="rId3"/>
    <p:sldId id="1936" r:id="rId4"/>
    <p:sldId id="1938" r:id="rId5"/>
    <p:sldId id="1937" r:id="rId6"/>
    <p:sldId id="1934" r:id="rId7"/>
    <p:sldId id="1939" r:id="rId8"/>
    <p:sldId id="1935" r:id="rId9"/>
    <p:sldId id="1940" r:id="rId10"/>
    <p:sldId id="1942" r:id="rId11"/>
    <p:sldId id="1941" r:id="rId12"/>
    <p:sldId id="1933" r:id="rId13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2D01"/>
    <a:srgbClr val="F8900D"/>
    <a:srgbClr val="FFCD23"/>
    <a:srgbClr val="E6AF00"/>
    <a:srgbClr val="902D01"/>
    <a:srgbClr val="802601"/>
    <a:srgbClr val="802D01"/>
    <a:srgbClr val="FFFF4B"/>
    <a:srgbClr val="FED10A"/>
    <a:srgbClr val="FCF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5" autoAdjust="0"/>
    <p:restoredTop sz="94701" autoAdjust="0"/>
  </p:normalViewPr>
  <p:slideViewPr>
    <p:cSldViewPr>
      <p:cViewPr varScale="1">
        <p:scale>
          <a:sx n="57" d="100"/>
          <a:sy n="57" d="100"/>
        </p:scale>
        <p:origin x="1238" y="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Tfaley@UVI.edu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381000"/>
            <a:ext cx="317895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804: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Innovation by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Design</a:t>
            </a:r>
            <a:endParaRPr lang="en-US" sz="36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CA096CC-9060-4B7E-9BA1-608BD5B7E970}"/>
              </a:ext>
            </a:extLst>
          </p:cNvPr>
          <p:cNvSpPr txBox="1">
            <a:spLocks/>
          </p:cNvSpPr>
          <p:nvPr/>
        </p:nvSpPr>
        <p:spPr bwMode="auto">
          <a:xfrm>
            <a:off x="0" y="3908524"/>
            <a:ext cx="9144000" cy="66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kern="0" dirty="0"/>
              <a:t>Session 09:</a:t>
            </a:r>
          </a:p>
          <a:p>
            <a:pPr algn="ctr"/>
            <a:r>
              <a:rPr lang="en-US" sz="3200" b="1" kern="0" dirty="0"/>
              <a:t>System-level Innovation Pyramid Assessment</a:t>
            </a:r>
            <a:endParaRPr lang="en-US" sz="3200" dirty="0"/>
          </a:p>
          <a:p>
            <a:pPr algn="ctr"/>
            <a:endParaRPr lang="en-US" sz="3200" b="1" kern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726796-0D3E-4A58-94A2-E0862107665C}"/>
              </a:ext>
            </a:extLst>
          </p:cNvPr>
          <p:cNvSpPr/>
          <p:nvPr/>
        </p:nvSpPr>
        <p:spPr>
          <a:xfrm>
            <a:off x="-12510" y="4751963"/>
            <a:ext cx="9156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600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  <a:hlinkClick r:id="rId6"/>
              </a:rPr>
              <a:t>Tfaley@UVI.edu</a:t>
            </a:r>
            <a:endParaRPr lang="en-029" sz="1600" b="1" dirty="0">
              <a:solidFill>
                <a:srgbClr val="3B444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655EE-55F7-46B0-A796-11D53DC27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1EB971-3C44-4277-8DC7-EC4BA9154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2"/>
    </mc:Choice>
    <mc:Fallback xmlns="">
      <p:transition spd="slow" advTm="33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8CCC-149F-4DF6-8F52-0574E83D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more details in Chapter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E7201-833B-4C9D-A67B-5C5246DE1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attrition</a:t>
            </a:r>
          </a:p>
          <a:p>
            <a:pPr lvl="1"/>
            <a:r>
              <a:rPr lang="en-US" dirty="0"/>
              <a:t>Poor student grades</a:t>
            </a:r>
          </a:p>
          <a:p>
            <a:pPr lvl="2"/>
            <a:r>
              <a:rPr lang="en-US" dirty="0"/>
              <a:t>Lack of understanding of course material</a:t>
            </a:r>
          </a:p>
          <a:p>
            <a:pPr lvl="3"/>
            <a:r>
              <a:rPr lang="en-US" dirty="0"/>
              <a:t>SOLUTION: Increase Tutoring options</a:t>
            </a:r>
          </a:p>
          <a:p>
            <a:pPr lvl="3"/>
            <a:endParaRPr lang="en-US" dirty="0"/>
          </a:p>
          <a:p>
            <a:r>
              <a:rPr lang="en-US" dirty="0"/>
              <a:t>Result: No Change in attrition? What happened?</a:t>
            </a:r>
          </a:p>
          <a:p>
            <a:pPr lvl="1"/>
            <a:r>
              <a:rPr lang="en-US" dirty="0"/>
              <a:t>Further research reveals:</a:t>
            </a:r>
          </a:p>
          <a:p>
            <a:pPr lvl="2"/>
            <a:r>
              <a:rPr lang="en-US" dirty="0"/>
              <a:t>Students paying their own way</a:t>
            </a:r>
          </a:p>
          <a:p>
            <a:pPr lvl="2"/>
            <a:r>
              <a:rPr lang="en-US" dirty="0"/>
              <a:t>Working full-time (for pay) while taking a full load of classes</a:t>
            </a:r>
          </a:p>
          <a:p>
            <a:pPr lvl="2"/>
            <a:r>
              <a:rPr lang="en-US" dirty="0"/>
              <a:t>“Lack of time” is their root issue</a:t>
            </a:r>
          </a:p>
          <a:p>
            <a:pPr lvl="3"/>
            <a:r>
              <a:rPr lang="en-US" dirty="0"/>
              <a:t>Unless we address THAT issue, the impact will not be achieved!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62F26-CB89-4849-84E1-0A70C900F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DB378C-B561-4CE9-864B-D76C706A8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634"/>
    </mc:Choice>
    <mc:Fallback xmlns="">
      <p:transition spd="slow" advTm="39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8348-B61A-45C4-AFAC-C0FB2DA44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critical to serial innovators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310B-9F68-4566-A126-74782DEFC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(or our organization) desire to be serial innovators </a:t>
            </a:r>
          </a:p>
          <a:p>
            <a:pPr lvl="1"/>
            <a:r>
              <a:rPr lang="en-US" dirty="0"/>
              <a:t>Must learn from EACH use of the Pyramid method</a:t>
            </a:r>
          </a:p>
          <a:p>
            <a:pPr lvl="1"/>
            <a:endParaRPr lang="en-US" dirty="0"/>
          </a:p>
          <a:p>
            <a:r>
              <a:rPr lang="en-US" dirty="0"/>
              <a:t>Prototypes and Pilot programs are but the FIRST time through the Pyramid.</a:t>
            </a:r>
          </a:p>
          <a:p>
            <a:pPr lvl="1"/>
            <a:r>
              <a:rPr lang="en-US" dirty="0"/>
              <a:t>Final innovation must be created via a SECOND time through the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8CC59-5638-496D-858E-86C91D9E03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94A7C4-1D80-4564-AF02-9EBE5E7BB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03"/>
    </mc:Choice>
    <mc:Fallback xmlns="">
      <p:transition spd="slow" advTm="18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81200"/>
            <a:ext cx="5257800" cy="2590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See syllabus for time/date of next zoom session.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5702300" y="1447800"/>
            <a:ext cx="2920999" cy="381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102E49-A5C2-4A3C-AD92-7BC545D33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07"/>
    </mc:Choice>
    <mc:Fallback xmlns="">
      <p:transition spd="slow" advTm="5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26A87A1-140A-4444-9081-63ECC829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2B25-C40A-4399-8107-D6BA22DD7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BBB6D-C6AF-4C6E-B891-FFCF24586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5410200" cy="54102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0AFC1E53-BCB3-4F00-9580-7D878EB406D7}"/>
              </a:ext>
            </a:extLst>
          </p:cNvPr>
          <p:cNvSpPr/>
          <p:nvPr/>
        </p:nvSpPr>
        <p:spPr bwMode="auto">
          <a:xfrm>
            <a:off x="2879400" y="1600200"/>
            <a:ext cx="2895600" cy="838200"/>
          </a:xfrm>
          <a:prstGeom prst="cloud">
            <a:avLst/>
          </a:prstGeom>
          <a:gradFill flip="none" rotWithShape="1">
            <a:gsLst>
              <a:gs pos="0">
                <a:srgbClr val="462502"/>
              </a:gs>
              <a:gs pos="18000">
                <a:srgbClr val="3A1F01"/>
              </a:gs>
              <a:gs pos="100000">
                <a:schemeClr val="tx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17FF01-EAE7-464D-85FE-33CC796FE42A}"/>
              </a:ext>
            </a:extLst>
          </p:cNvPr>
          <p:cNvSpPr/>
          <p:nvPr/>
        </p:nvSpPr>
        <p:spPr bwMode="auto">
          <a:xfrm>
            <a:off x="4309800" y="5562600"/>
            <a:ext cx="1905000" cy="533400"/>
          </a:xfrm>
          <a:prstGeom prst="ellipse">
            <a:avLst/>
          </a:prstGeom>
          <a:gradFill flip="none" rotWithShape="1">
            <a:gsLst>
              <a:gs pos="0">
                <a:srgbClr val="FAFC30"/>
              </a:gs>
              <a:gs pos="37000">
                <a:srgbClr val="F5840C"/>
              </a:gs>
              <a:gs pos="85000">
                <a:srgbClr val="1B0E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Impact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18667D-AC49-49C6-B4D5-896A94DBA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1"/>
    </mc:Choice>
    <mc:Fallback xmlns="">
      <p:transition spd="slow" advTm="2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FF04-53C9-4D4E-B0D8-2CE392D1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AF127-0180-44DD-973D-A43A4ECF2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F1085-E360-4D01-99FA-32313A73B806}"/>
              </a:ext>
            </a:extLst>
          </p:cNvPr>
          <p:cNvSpPr txBox="1"/>
          <p:nvPr/>
        </p:nvSpPr>
        <p:spPr>
          <a:xfrm rot="2483969">
            <a:off x="5724671" y="3497782"/>
            <a:ext cx="22092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Level 1: Design Stage 1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Level 2: Design Stage 2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Level 3: Execution Stage 1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Level 4: Execution Stage 2</a:t>
            </a:r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F7B8D8C7-03EB-422F-BD5E-671C09F9BA1C}"/>
              </a:ext>
            </a:extLst>
          </p:cNvPr>
          <p:cNvSpPr/>
          <p:nvPr/>
        </p:nvSpPr>
        <p:spPr bwMode="auto">
          <a:xfrm rot="7664567">
            <a:off x="7020264" y="5252998"/>
            <a:ext cx="1694406" cy="196494"/>
          </a:xfrm>
          <a:prstGeom prst="notchedRightArrow">
            <a:avLst/>
          </a:prstGeom>
          <a:solidFill>
            <a:srgbClr val="F8900D"/>
          </a:solidFill>
          <a:ln w="952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39FCD5-756C-4BF2-B54B-FD8E6DEA7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1F5305-50FC-4D39-B4C0-681B65A3A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067">
            <a:off x="311242" y="1048374"/>
            <a:ext cx="6512375" cy="47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7"/>
    </mc:Choice>
    <mc:Fallback xmlns="">
      <p:transition spd="slow" advTm="6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6D28-0399-4D15-9550-5A7A663F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won’t know until we get there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4E23-CED8-4AEE-9FF9-7A5962266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7772400" cy="4876800"/>
          </a:xfrm>
        </p:spPr>
        <p:txBody>
          <a:bodyPr/>
          <a:lstStyle/>
          <a:p>
            <a:r>
              <a:rPr lang="en-US" sz="2400" dirty="0"/>
              <a:t>Throughout The Innovation Pyramid methodology we are making choices.</a:t>
            </a:r>
          </a:p>
          <a:p>
            <a:pPr lvl="1"/>
            <a:r>
              <a:rPr lang="en-US" sz="2000" dirty="0"/>
              <a:t>Micro-level decisions</a:t>
            </a:r>
          </a:p>
          <a:p>
            <a:pPr lvl="1"/>
            <a:r>
              <a:rPr lang="en-US" sz="2000" dirty="0"/>
              <a:t>“Best” choices we could make, given what we knew at the time. Choices were based on clear Criteria.</a:t>
            </a:r>
          </a:p>
          <a:p>
            <a:pPr lvl="1"/>
            <a:endParaRPr lang="en-US" sz="2000" dirty="0"/>
          </a:p>
          <a:p>
            <a:r>
              <a:rPr lang="en-US" sz="2400" dirty="0"/>
              <a:t>Those choices put us on a path forward, and diverted us away from other paths</a:t>
            </a:r>
          </a:p>
          <a:p>
            <a:endParaRPr lang="en-US" sz="2400" dirty="0"/>
          </a:p>
          <a:p>
            <a:r>
              <a:rPr lang="en-US" sz="2400" dirty="0"/>
              <a:t>Once the innovation is in the hands of adopters, we know much, much more…</a:t>
            </a:r>
          </a:p>
          <a:p>
            <a:pPr lvl="1"/>
            <a:r>
              <a:rPr lang="en-US" sz="2000" dirty="0"/>
              <a:t>How did the results (macro-level) compare to our originally desired-outcome?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E35BE-91B4-4BBE-A463-D22B7CB9B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B886BA-7CE4-4B3C-8F0E-DD091E30A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98"/>
    </mc:Choice>
    <mc:Fallback xmlns="">
      <p:transition spd="slow" advTm="10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6B84-013A-4786-8BC6-1CF54AF8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won’t know until we get there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EFF2E-802C-40CA-8884-C87EF63EB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E611BA-C75A-4E2C-9427-727A24EBFA5E}"/>
              </a:ext>
            </a:extLst>
          </p:cNvPr>
          <p:cNvGrpSpPr/>
          <p:nvPr/>
        </p:nvGrpSpPr>
        <p:grpSpPr>
          <a:xfrm>
            <a:off x="304800" y="1752600"/>
            <a:ext cx="8372837" cy="3514415"/>
            <a:chOff x="256706" y="2149658"/>
            <a:chExt cx="8372837" cy="351441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2E0981-EF24-4F68-A008-B80AF8DDDA67}"/>
                </a:ext>
              </a:extLst>
            </p:cNvPr>
            <p:cNvSpPr txBox="1"/>
            <p:nvPr/>
          </p:nvSpPr>
          <p:spPr>
            <a:xfrm>
              <a:off x="256706" y="4732984"/>
              <a:ext cx="2318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</a:rPr>
                <a:t>Overall Potential Outcomes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E0AE5CF-BBF8-4291-B08F-548B62EC365C}"/>
                </a:ext>
              </a:extLst>
            </p:cNvPr>
            <p:cNvCxnSpPr/>
            <p:nvPr/>
          </p:nvCxnSpPr>
          <p:spPr bwMode="auto">
            <a:xfrm rot="10800000" flipH="1" flipV="1">
              <a:off x="7513632" y="4127246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6006781-6654-449E-937D-EF10AD081C1A}"/>
                </a:ext>
              </a:extLst>
            </p:cNvPr>
            <p:cNvCxnSpPr/>
            <p:nvPr/>
          </p:nvCxnSpPr>
          <p:spPr bwMode="auto">
            <a:xfrm rot="10800000" flipH="1" flipV="1">
              <a:off x="7513631" y="4127247"/>
              <a:ext cx="352721" cy="6858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53318E6-A854-419F-8502-1BAE67D67823}"/>
                </a:ext>
              </a:extLst>
            </p:cNvPr>
            <p:cNvCxnSpPr/>
            <p:nvPr/>
          </p:nvCxnSpPr>
          <p:spPr bwMode="auto">
            <a:xfrm rot="10800000" flipV="1">
              <a:off x="6570512" y="4120678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88C8116-86F5-44E0-BDBE-511D938F3A7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18512" y="4127248"/>
              <a:ext cx="287863" cy="6818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E29D8F0-028C-483C-A4D7-C79F946DF4DE}"/>
                </a:ext>
              </a:extLst>
            </p:cNvPr>
            <p:cNvGrpSpPr/>
            <p:nvPr/>
          </p:nvGrpSpPr>
          <p:grpSpPr>
            <a:xfrm rot="10800000">
              <a:off x="4640420" y="2593115"/>
              <a:ext cx="1904192" cy="692371"/>
              <a:chOff x="834509" y="3787283"/>
              <a:chExt cx="1904192" cy="692371"/>
            </a:xfrm>
          </p:grpSpPr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5E543C38-93C5-4322-B74E-6D666022A3AE}"/>
                  </a:ext>
                </a:extLst>
              </p:cNvPr>
              <p:cNvCxnSpPr/>
              <p:nvPr/>
            </p:nvCxnSpPr>
            <p:spPr bwMode="auto">
              <a:xfrm flipH="1" flipV="1">
                <a:off x="834509" y="3787284"/>
                <a:ext cx="961072" cy="68580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4A1BB1E4-13F4-486A-96E9-D5298379C13A}"/>
                  </a:ext>
                </a:extLst>
              </p:cNvPr>
              <p:cNvCxnSpPr/>
              <p:nvPr/>
            </p:nvCxnSpPr>
            <p:spPr bwMode="auto">
              <a:xfrm flipH="1" flipV="1">
                <a:off x="1442861" y="3787284"/>
                <a:ext cx="352721" cy="68580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154AEC72-13A5-47D4-812E-173FA4A2C4E4}"/>
                  </a:ext>
                </a:extLst>
              </p:cNvPr>
              <p:cNvCxnSpPr/>
              <p:nvPr/>
            </p:nvCxnSpPr>
            <p:spPr bwMode="auto">
              <a:xfrm flipV="1">
                <a:off x="1777629" y="3793852"/>
                <a:ext cx="961072" cy="68580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0613ACEC-85A2-4EE2-BB53-0605ED71DECE}"/>
                  </a:ext>
                </a:extLst>
              </p:cNvPr>
              <p:cNvCxnSpPr/>
              <p:nvPr/>
            </p:nvCxnSpPr>
            <p:spPr bwMode="auto">
              <a:xfrm flipV="1">
                <a:off x="1802839" y="3787283"/>
                <a:ext cx="352721" cy="68580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6E825E-D798-4ABD-B97A-000457401AD6}"/>
                </a:ext>
              </a:extLst>
            </p:cNvPr>
            <p:cNvCxnSpPr>
              <a:cxnSpLocks/>
              <a:stCxn id="58" idx="5"/>
            </p:cNvCxnSpPr>
            <p:nvPr/>
          </p:nvCxnSpPr>
          <p:spPr bwMode="auto">
            <a:xfrm>
              <a:off x="6571553" y="3376161"/>
              <a:ext cx="928086" cy="67608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CE09BD9-C119-4EF5-9D7F-2FECA7A3A8DD}"/>
                </a:ext>
              </a:extLst>
            </p:cNvPr>
            <p:cNvCxnSpPr/>
            <p:nvPr/>
          </p:nvCxnSpPr>
          <p:spPr bwMode="auto">
            <a:xfrm rot="10800000" flipH="1" flipV="1">
              <a:off x="6538566" y="3366442"/>
              <a:ext cx="352721" cy="68580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E7697A1-E7F0-4C25-8DEB-1EE32061223D}"/>
                </a:ext>
              </a:extLst>
            </p:cNvPr>
            <p:cNvCxnSpPr/>
            <p:nvPr/>
          </p:nvCxnSpPr>
          <p:spPr bwMode="auto">
            <a:xfrm rot="10800000" flipV="1">
              <a:off x="5595447" y="3359873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8FFCC5-2046-48D9-B1E4-82B22DBCA44F}"/>
                </a:ext>
              </a:extLst>
            </p:cNvPr>
            <p:cNvCxnSpPr>
              <a:cxnSpLocks/>
              <a:stCxn id="58" idx="4"/>
            </p:cNvCxnSpPr>
            <p:nvPr/>
          </p:nvCxnSpPr>
          <p:spPr bwMode="auto">
            <a:xfrm flipH="1">
              <a:off x="6226546" y="3387320"/>
              <a:ext cx="318066" cy="666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BBB1F24-6CB0-4EFB-AC81-5DCF3D718F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25451" y="3338508"/>
              <a:ext cx="922720" cy="71115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1A771C3-B23F-41A3-8206-D088B33BB8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25450" y="3338509"/>
              <a:ext cx="282916" cy="7058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EC7BB9D-51FE-480F-A71A-45205887471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70423" y="3331940"/>
              <a:ext cx="972980" cy="7210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2D83F01-BDC4-4F3D-BBDB-A196AD302643}"/>
                </a:ext>
              </a:extLst>
            </p:cNvPr>
            <p:cNvCxnSpPr>
              <a:cxnSpLocks/>
              <a:stCxn id="57" idx="4"/>
            </p:cNvCxnSpPr>
            <p:nvPr/>
          </p:nvCxnSpPr>
          <p:spPr bwMode="auto">
            <a:xfrm flipH="1">
              <a:off x="5597530" y="3387320"/>
              <a:ext cx="329752" cy="6460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3748A6C-A616-43E5-9AAA-E2A2514B1BD3}"/>
                </a:ext>
              </a:extLst>
            </p:cNvPr>
            <p:cNvCxnSpPr>
              <a:cxnSpLocks/>
              <a:stCxn id="56" idx="5"/>
            </p:cNvCxnSpPr>
            <p:nvPr/>
          </p:nvCxnSpPr>
          <p:spPr bwMode="auto">
            <a:xfrm>
              <a:off x="5235494" y="3376161"/>
              <a:ext cx="948425" cy="67608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FF81FC1-96CB-4A6B-BAC5-B5E6050BE17D}"/>
                </a:ext>
              </a:extLst>
            </p:cNvPr>
            <p:cNvCxnSpPr>
              <a:cxnSpLocks/>
              <a:stCxn id="56" idx="1"/>
            </p:cNvCxnSpPr>
            <p:nvPr/>
          </p:nvCxnSpPr>
          <p:spPr bwMode="auto">
            <a:xfrm>
              <a:off x="5181612" y="3322279"/>
              <a:ext cx="415917" cy="72339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D7C7B44-A773-4624-B536-AC77D1ABA039}"/>
                </a:ext>
              </a:extLst>
            </p:cNvPr>
            <p:cNvCxnSpPr>
              <a:cxnSpLocks/>
              <a:stCxn id="56" idx="3"/>
            </p:cNvCxnSpPr>
            <p:nvPr/>
          </p:nvCxnSpPr>
          <p:spPr bwMode="auto">
            <a:xfrm flipH="1">
              <a:off x="4304351" y="3376161"/>
              <a:ext cx="877261" cy="6724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5D69F7C-89B9-4AC9-955F-2892C0B9578D}"/>
                </a:ext>
              </a:extLst>
            </p:cNvPr>
            <p:cNvCxnSpPr>
              <a:cxnSpLocks/>
              <a:stCxn id="56" idx="4"/>
            </p:cNvCxnSpPr>
            <p:nvPr/>
          </p:nvCxnSpPr>
          <p:spPr bwMode="auto">
            <a:xfrm flipH="1">
              <a:off x="4923333" y="3387320"/>
              <a:ext cx="285220" cy="65923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624AB18-6391-4236-86D6-385464E79D3B}"/>
                </a:ext>
              </a:extLst>
            </p:cNvPr>
            <p:cNvCxnSpPr>
              <a:cxnSpLocks/>
              <a:stCxn id="55" idx="5"/>
            </p:cNvCxnSpPr>
            <p:nvPr/>
          </p:nvCxnSpPr>
          <p:spPr bwMode="auto">
            <a:xfrm>
              <a:off x="4646567" y="3376161"/>
              <a:ext cx="932353" cy="67608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FD1ED78-9DAE-46DB-9289-B0815783E53D}"/>
                </a:ext>
              </a:extLst>
            </p:cNvPr>
            <p:cNvCxnSpPr>
              <a:cxnSpLocks/>
              <a:stCxn id="55" idx="4"/>
            </p:cNvCxnSpPr>
            <p:nvPr/>
          </p:nvCxnSpPr>
          <p:spPr bwMode="auto">
            <a:xfrm>
              <a:off x="4619626" y="3387320"/>
              <a:ext cx="258923" cy="66786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DF8596D-FF63-4E23-91ED-C61EBC6B9DC7}"/>
                </a:ext>
              </a:extLst>
            </p:cNvPr>
            <p:cNvCxnSpPr>
              <a:cxnSpLocks/>
              <a:stCxn id="55" idx="3"/>
            </p:cNvCxnSpPr>
            <p:nvPr/>
          </p:nvCxnSpPr>
          <p:spPr bwMode="auto">
            <a:xfrm flipH="1">
              <a:off x="3674729" y="3376161"/>
              <a:ext cx="917956" cy="6695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DD9FD39-3FAC-47BD-A6CA-F98D117422D1}"/>
                </a:ext>
              </a:extLst>
            </p:cNvPr>
            <p:cNvCxnSpPr/>
            <p:nvPr/>
          </p:nvCxnSpPr>
          <p:spPr bwMode="auto">
            <a:xfrm rot="10800000" flipV="1">
              <a:off x="4257869" y="3366442"/>
              <a:ext cx="352721" cy="68580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3174FAA-A93E-4304-82C3-C4D0CB272D7F}"/>
                </a:ext>
              </a:extLst>
            </p:cNvPr>
            <p:cNvCxnSpPr/>
            <p:nvPr/>
          </p:nvCxnSpPr>
          <p:spPr bwMode="auto">
            <a:xfrm rot="10800000" flipH="1" flipV="1">
              <a:off x="6882787" y="4127246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B51982D-9A1B-430F-8431-94D5680CD6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82786" y="4127247"/>
              <a:ext cx="323510" cy="6843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356A05B-E3C1-4C3D-BDA5-9BCBE998D9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71301" y="4120678"/>
              <a:ext cx="929438" cy="6973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9CF88EC-673A-4B9E-9E2C-6EEE213FBE5B}"/>
                </a:ext>
              </a:extLst>
            </p:cNvPr>
            <p:cNvCxnSpPr/>
            <p:nvPr/>
          </p:nvCxnSpPr>
          <p:spPr bwMode="auto">
            <a:xfrm rot="10800000" flipV="1">
              <a:off x="6522808" y="4127248"/>
              <a:ext cx="352721" cy="6858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2DC4547-3357-4630-BC4C-B9F71453E2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18531" y="4136304"/>
              <a:ext cx="949010" cy="67017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C7FC46-D509-4E7E-8119-334BCCED6D71}"/>
                </a:ext>
              </a:extLst>
            </p:cNvPr>
            <p:cNvCxnSpPr/>
            <p:nvPr/>
          </p:nvCxnSpPr>
          <p:spPr bwMode="auto">
            <a:xfrm rot="10800000" flipH="1" flipV="1">
              <a:off x="6218530" y="4136305"/>
              <a:ext cx="352721" cy="6858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80F4208-3A0D-47F5-8A1C-6F7F200853B1}"/>
                </a:ext>
              </a:extLst>
            </p:cNvPr>
            <p:cNvCxnSpPr/>
            <p:nvPr/>
          </p:nvCxnSpPr>
          <p:spPr bwMode="auto">
            <a:xfrm rot="10800000" flipV="1">
              <a:off x="5275411" y="4129736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299A96B-EE1B-4F97-A0A5-40EE733463A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39273" y="4136306"/>
              <a:ext cx="272001" cy="6767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3C399B1-9201-454C-8326-2E8A0889D210}"/>
                </a:ext>
              </a:extLst>
            </p:cNvPr>
            <p:cNvCxnSpPr/>
            <p:nvPr/>
          </p:nvCxnSpPr>
          <p:spPr bwMode="auto">
            <a:xfrm rot="10800000" flipH="1" flipV="1">
              <a:off x="5612884" y="4127246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C82CC6-7293-456C-B752-928CD07B79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12883" y="4127247"/>
              <a:ext cx="304741" cy="6792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8997E7B-56BC-40FA-8057-3DD18CB86A61}"/>
                </a:ext>
              </a:extLst>
            </p:cNvPr>
            <p:cNvCxnSpPr/>
            <p:nvPr/>
          </p:nvCxnSpPr>
          <p:spPr bwMode="auto">
            <a:xfrm rot="10800000" flipV="1">
              <a:off x="4669764" y="4120678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C5B72E6-2031-46C9-AE37-377026C7D8CD}"/>
                </a:ext>
              </a:extLst>
            </p:cNvPr>
            <p:cNvCxnSpPr/>
            <p:nvPr/>
          </p:nvCxnSpPr>
          <p:spPr bwMode="auto">
            <a:xfrm rot="10800000" flipV="1">
              <a:off x="5252905" y="4127248"/>
              <a:ext cx="352721" cy="6858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3B95F12-CF5D-4C74-A30E-57DA4483F419}"/>
                </a:ext>
              </a:extLst>
            </p:cNvPr>
            <p:cNvCxnSpPr/>
            <p:nvPr/>
          </p:nvCxnSpPr>
          <p:spPr bwMode="auto">
            <a:xfrm rot="10800000" flipH="1" flipV="1">
              <a:off x="4934946" y="4127246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8AB133F-3E5A-4479-93DD-292E63F5B5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34945" y="4127247"/>
              <a:ext cx="337437" cy="6858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9A25F88-1462-4D3B-9451-EB5AD387B0BA}"/>
                </a:ext>
              </a:extLst>
            </p:cNvPr>
            <p:cNvCxnSpPr/>
            <p:nvPr/>
          </p:nvCxnSpPr>
          <p:spPr bwMode="auto">
            <a:xfrm rot="10800000" flipV="1">
              <a:off x="3991826" y="4120678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84AB672-0928-4B2E-91A3-28C79D3C126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07719" y="4127248"/>
              <a:ext cx="319970" cy="6792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13D7D1B-FD24-4292-94C2-E233191E32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43238" y="4127246"/>
              <a:ext cx="939044" cy="6778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78D8F6C-E563-48A7-8926-535C2DB3DE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43237" y="4127247"/>
              <a:ext cx="299068" cy="6923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164E8B-B75A-424F-94F7-9EE0854D0B95}"/>
                </a:ext>
              </a:extLst>
            </p:cNvPr>
            <p:cNvCxnSpPr/>
            <p:nvPr/>
          </p:nvCxnSpPr>
          <p:spPr bwMode="auto">
            <a:xfrm rot="10800000" flipV="1">
              <a:off x="2700118" y="4120678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4597756-6232-400F-B04E-834D3C6446C8}"/>
                </a:ext>
              </a:extLst>
            </p:cNvPr>
            <p:cNvCxnSpPr/>
            <p:nvPr/>
          </p:nvCxnSpPr>
          <p:spPr bwMode="auto">
            <a:xfrm rot="10800000" flipV="1">
              <a:off x="3283259" y="4127248"/>
              <a:ext cx="352721" cy="6858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06ACC6-135F-4357-82BF-BD4897BBF70A}"/>
                </a:ext>
              </a:extLst>
            </p:cNvPr>
            <p:cNvSpPr txBox="1"/>
            <p:nvPr/>
          </p:nvSpPr>
          <p:spPr>
            <a:xfrm>
              <a:off x="4466333" y="2288315"/>
              <a:ext cx="2209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Situation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18E91F8-97A8-4E86-9015-5601E9270E56}"/>
                </a:ext>
              </a:extLst>
            </p:cNvPr>
            <p:cNvCxnSpPr/>
            <p:nvPr/>
          </p:nvCxnSpPr>
          <p:spPr bwMode="auto">
            <a:xfrm rot="10800000" flipH="1" flipV="1">
              <a:off x="4288901" y="4127246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7466ACF-DC84-480C-A37D-4AE1887E61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88900" y="4127247"/>
              <a:ext cx="328272" cy="6792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F377A8-A7F8-401B-9F71-C23E5302082D}"/>
                </a:ext>
              </a:extLst>
            </p:cNvPr>
            <p:cNvCxnSpPr/>
            <p:nvPr/>
          </p:nvCxnSpPr>
          <p:spPr bwMode="auto">
            <a:xfrm rot="10800000" flipV="1">
              <a:off x="3345781" y="4120678"/>
              <a:ext cx="961072" cy="6858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EE1E443-2187-4403-A704-9F0CE9F4F08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72686" y="4127248"/>
              <a:ext cx="308958" cy="6792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257B11F-FCE5-4909-8AAE-645DBA477CF1}"/>
                </a:ext>
              </a:extLst>
            </p:cNvPr>
            <p:cNvCxnSpPr/>
            <p:nvPr/>
          </p:nvCxnSpPr>
          <p:spPr bwMode="auto">
            <a:xfrm flipH="1">
              <a:off x="1874240" y="2149658"/>
              <a:ext cx="2551818" cy="181693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1675325-F6C6-4417-BFB1-993344177A3B}"/>
                </a:ext>
              </a:extLst>
            </p:cNvPr>
            <p:cNvSpPr txBox="1"/>
            <p:nvPr/>
          </p:nvSpPr>
          <p:spPr>
            <a:xfrm rot="19487931">
              <a:off x="1674431" y="2782128"/>
              <a:ext cx="27541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Progression Through The Pyramid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0039F45-3A22-4233-BEE3-FFB7335C0F60}"/>
                </a:ext>
              </a:extLst>
            </p:cNvPr>
            <p:cNvSpPr/>
            <p:nvPr/>
          </p:nvSpPr>
          <p:spPr bwMode="auto">
            <a:xfrm>
              <a:off x="4581526" y="331112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90B9392-788C-4EFC-A7FC-59EC3D1D9860}"/>
                </a:ext>
              </a:extLst>
            </p:cNvPr>
            <p:cNvSpPr/>
            <p:nvPr/>
          </p:nvSpPr>
          <p:spPr bwMode="auto">
            <a:xfrm>
              <a:off x="5170453" y="331112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DD8CA11-5F99-4409-8C08-93F1411D5DB6}"/>
                </a:ext>
              </a:extLst>
            </p:cNvPr>
            <p:cNvSpPr/>
            <p:nvPr/>
          </p:nvSpPr>
          <p:spPr bwMode="auto">
            <a:xfrm>
              <a:off x="5889182" y="331112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6B7566-8554-4CC7-87FC-B8BD42E9EC2B}"/>
                </a:ext>
              </a:extLst>
            </p:cNvPr>
            <p:cNvSpPr/>
            <p:nvPr/>
          </p:nvSpPr>
          <p:spPr bwMode="auto">
            <a:xfrm>
              <a:off x="6506512" y="331112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F64E677-056F-4259-847B-32201275FA2B}"/>
                </a:ext>
              </a:extLst>
            </p:cNvPr>
            <p:cNvSpPr/>
            <p:nvPr/>
          </p:nvSpPr>
          <p:spPr bwMode="auto">
            <a:xfrm>
              <a:off x="3609296" y="407093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C73F0F0-4C19-45A8-9F9C-9105D5294C94}"/>
                </a:ext>
              </a:extLst>
            </p:cNvPr>
            <p:cNvSpPr/>
            <p:nvPr/>
          </p:nvSpPr>
          <p:spPr bwMode="auto">
            <a:xfrm>
              <a:off x="7467600" y="407093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63BF397-B143-41F4-A509-3FB3BB3E9F4B}"/>
                </a:ext>
              </a:extLst>
            </p:cNvPr>
            <p:cNvSpPr/>
            <p:nvPr/>
          </p:nvSpPr>
          <p:spPr bwMode="auto">
            <a:xfrm>
              <a:off x="4252426" y="407093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A0080B-053D-40DA-9C4A-BB4E957593F9}"/>
                </a:ext>
              </a:extLst>
            </p:cNvPr>
            <p:cNvSpPr/>
            <p:nvPr/>
          </p:nvSpPr>
          <p:spPr bwMode="auto">
            <a:xfrm>
              <a:off x="4895497" y="407093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6CEA4FB-2E8E-4035-A94B-9FF4B1C6E52D}"/>
                </a:ext>
              </a:extLst>
            </p:cNvPr>
            <p:cNvSpPr/>
            <p:nvPr/>
          </p:nvSpPr>
          <p:spPr bwMode="auto">
            <a:xfrm>
              <a:off x="5562600" y="407093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2DCB8CF-BA8A-448D-A262-A701CBB4225E}"/>
                </a:ext>
              </a:extLst>
            </p:cNvPr>
            <p:cNvSpPr/>
            <p:nvPr/>
          </p:nvSpPr>
          <p:spPr bwMode="auto">
            <a:xfrm>
              <a:off x="6176538" y="407093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43B9E4B-4851-4EAA-81D4-6929CAD7A122}"/>
                </a:ext>
              </a:extLst>
            </p:cNvPr>
            <p:cNvSpPr/>
            <p:nvPr/>
          </p:nvSpPr>
          <p:spPr bwMode="auto">
            <a:xfrm>
              <a:off x="6835724" y="4070939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59FDACF-31A8-4933-9358-19D49363EEF8}"/>
                </a:ext>
              </a:extLst>
            </p:cNvPr>
            <p:cNvSpPr/>
            <p:nvPr/>
          </p:nvSpPr>
          <p:spPr bwMode="auto">
            <a:xfrm>
              <a:off x="2662017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30B09CC-9A04-4AB6-BA37-AE74C224BACD}"/>
                </a:ext>
              </a:extLst>
            </p:cNvPr>
            <p:cNvSpPr/>
            <p:nvPr/>
          </p:nvSpPr>
          <p:spPr bwMode="auto">
            <a:xfrm>
              <a:off x="3283258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C009C9D-291E-4610-BD1B-F42CBC3C4CB6}"/>
                </a:ext>
              </a:extLst>
            </p:cNvPr>
            <p:cNvSpPr/>
            <p:nvPr/>
          </p:nvSpPr>
          <p:spPr bwMode="auto">
            <a:xfrm>
              <a:off x="3915625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CE7556-A844-4BBC-89E8-ACAFC8349B2C}"/>
                </a:ext>
              </a:extLst>
            </p:cNvPr>
            <p:cNvSpPr/>
            <p:nvPr/>
          </p:nvSpPr>
          <p:spPr bwMode="auto">
            <a:xfrm>
              <a:off x="4554585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3D4F6C-6B8C-4B85-A4CD-173462861844}"/>
                </a:ext>
              </a:extLst>
            </p:cNvPr>
            <p:cNvSpPr/>
            <p:nvPr/>
          </p:nvSpPr>
          <p:spPr bwMode="auto">
            <a:xfrm>
              <a:off x="5223561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270428A-B1C7-4BED-9A2A-EA9773B23C09}"/>
                </a:ext>
              </a:extLst>
            </p:cNvPr>
            <p:cNvSpPr/>
            <p:nvPr/>
          </p:nvSpPr>
          <p:spPr bwMode="auto">
            <a:xfrm>
              <a:off x="5889182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DBBBE0-1DBE-4B8E-BCD6-5E4C780031E3}"/>
                </a:ext>
              </a:extLst>
            </p:cNvPr>
            <p:cNvSpPr/>
            <p:nvPr/>
          </p:nvSpPr>
          <p:spPr bwMode="auto">
            <a:xfrm>
              <a:off x="6538565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AB59FCC-03D9-4D74-993B-230A48690623}"/>
                </a:ext>
              </a:extLst>
            </p:cNvPr>
            <p:cNvSpPr/>
            <p:nvPr/>
          </p:nvSpPr>
          <p:spPr bwMode="auto">
            <a:xfrm>
              <a:off x="7180412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D34BFA3-4AEA-4E52-94E4-AA9E79DB8BBE}"/>
                </a:ext>
              </a:extLst>
            </p:cNvPr>
            <p:cNvSpPr/>
            <p:nvPr/>
          </p:nvSpPr>
          <p:spPr bwMode="auto">
            <a:xfrm>
              <a:off x="7805759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82F6961-63D5-43C7-9B57-B973692832FD}"/>
                </a:ext>
              </a:extLst>
            </p:cNvPr>
            <p:cNvSpPr/>
            <p:nvPr/>
          </p:nvSpPr>
          <p:spPr bwMode="auto">
            <a:xfrm>
              <a:off x="8418906" y="484877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81604D7-7AA5-4F97-82E5-2AA0D05DE468}"/>
                </a:ext>
              </a:extLst>
            </p:cNvPr>
            <p:cNvSpPr/>
            <p:nvPr/>
          </p:nvSpPr>
          <p:spPr bwMode="auto">
            <a:xfrm>
              <a:off x="4419600" y="3200400"/>
              <a:ext cx="381000" cy="381000"/>
            </a:xfrm>
            <a:prstGeom prst="ellipse">
              <a:avLst/>
            </a:prstGeom>
            <a:noFill/>
            <a:ln w="38100" cap="flat" cmpd="sng" algn="ctr">
              <a:solidFill>
                <a:srgbClr val="912D0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3889280-80B5-4C6A-888D-7291B70C28C6}"/>
                </a:ext>
              </a:extLst>
            </p:cNvPr>
            <p:cNvSpPr/>
            <p:nvPr/>
          </p:nvSpPr>
          <p:spPr bwMode="auto">
            <a:xfrm>
              <a:off x="4724400" y="3886200"/>
              <a:ext cx="381000" cy="381000"/>
            </a:xfrm>
            <a:prstGeom prst="ellipse">
              <a:avLst/>
            </a:prstGeom>
            <a:noFill/>
            <a:ln w="38100" cap="flat" cmpd="sng" algn="ctr">
              <a:solidFill>
                <a:srgbClr val="912D0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13C07BF-8513-40BE-B41A-FEF8B787DB70}"/>
                </a:ext>
              </a:extLst>
            </p:cNvPr>
            <p:cNvSpPr/>
            <p:nvPr/>
          </p:nvSpPr>
          <p:spPr bwMode="auto">
            <a:xfrm>
              <a:off x="4394101" y="4640410"/>
              <a:ext cx="381000" cy="381000"/>
            </a:xfrm>
            <a:prstGeom prst="ellipse">
              <a:avLst/>
            </a:prstGeom>
            <a:noFill/>
            <a:ln w="38100" cap="flat" cmpd="sng" algn="ctr">
              <a:solidFill>
                <a:srgbClr val="912D0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04ED899-38F8-4F6D-B143-58FADF6079B2}"/>
                </a:ext>
              </a:extLst>
            </p:cNvPr>
            <p:cNvSpPr/>
            <p:nvPr/>
          </p:nvSpPr>
          <p:spPr bwMode="auto">
            <a:xfrm>
              <a:off x="7648882" y="4681086"/>
              <a:ext cx="381000" cy="381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9E79856-C574-46F7-BCE3-F5674814289B}"/>
                </a:ext>
              </a:extLst>
            </p:cNvPr>
            <p:cNvSpPr txBox="1"/>
            <p:nvPr/>
          </p:nvSpPr>
          <p:spPr>
            <a:xfrm>
              <a:off x="3992540" y="5140853"/>
              <a:ext cx="11240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Outcome</a:t>
              </a:r>
            </a:p>
            <a:p>
              <a:pPr algn="ctr"/>
              <a:r>
                <a:rPr lang="en-US" dirty="0"/>
                <a:t>We Obtained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351C844-4BCB-4EBD-974B-9FF3EF486FF8}"/>
                </a:ext>
              </a:extLst>
            </p:cNvPr>
            <p:cNvSpPr txBox="1"/>
            <p:nvPr/>
          </p:nvSpPr>
          <p:spPr>
            <a:xfrm>
              <a:off x="7103163" y="5140853"/>
              <a:ext cx="15263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Outcome We</a:t>
              </a:r>
            </a:p>
            <a:p>
              <a:pPr algn="ctr"/>
              <a:r>
                <a:rPr lang="en-US" dirty="0"/>
                <a:t>Originally Desired</a:t>
              </a:r>
            </a:p>
          </p:txBody>
        </p:sp>
      </p:grp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DA1E02D-7E92-49F8-ACD5-27A6EAFDF41D}"/>
              </a:ext>
            </a:extLst>
          </p:cNvPr>
          <p:cNvSpPr/>
          <p:nvPr/>
        </p:nvSpPr>
        <p:spPr bwMode="auto">
          <a:xfrm>
            <a:off x="3874410" y="4743795"/>
            <a:ext cx="1446066" cy="590205"/>
          </a:xfrm>
          <a:prstGeom prst="roundRect">
            <a:avLst/>
          </a:prstGeom>
          <a:noFill/>
          <a:ln w="2857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E5C25CD-743C-4F8E-9AD8-87C389797D51}"/>
              </a:ext>
            </a:extLst>
          </p:cNvPr>
          <p:cNvSpPr/>
          <p:nvPr/>
        </p:nvSpPr>
        <p:spPr bwMode="auto">
          <a:xfrm>
            <a:off x="7062618" y="4743795"/>
            <a:ext cx="1624182" cy="59020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8" name="Audio 87">
            <a:hlinkClick r:id="" action="ppaction://media"/>
            <a:extLst>
              <a:ext uri="{FF2B5EF4-FFF2-40B4-BE49-F238E27FC236}">
                <a16:creationId xmlns:a16="http://schemas.microsoft.com/office/drawing/2014/main" id="{6D674007-9E05-4314-8848-024D639D6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49"/>
    </mc:Choice>
    <mc:Fallback xmlns="">
      <p:transition spd="slow" advTm="93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6D54-EF6D-4423-995F-0CA09F64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versus Macro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C897F-DDC9-4C38-8639-51283F083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assessment built into each Level of the Pyramid</a:t>
            </a:r>
          </a:p>
          <a:p>
            <a:pPr lvl="1"/>
            <a:r>
              <a:rPr lang="en-US" dirty="0"/>
              <a:t>Micro-level assessments</a:t>
            </a:r>
          </a:p>
          <a:p>
            <a:pPr lvl="1"/>
            <a:r>
              <a:rPr lang="en-US" dirty="0"/>
              <a:t>Ensures that “rational and reasonable” decisions are made</a:t>
            </a:r>
          </a:p>
          <a:p>
            <a:pPr lvl="1"/>
            <a:r>
              <a:rPr lang="en-US" dirty="0"/>
              <a:t>Criteria based on our understanding at the time</a:t>
            </a:r>
          </a:p>
          <a:p>
            <a:pPr lvl="1"/>
            <a:endParaRPr lang="en-US" dirty="0"/>
          </a:p>
          <a:p>
            <a:r>
              <a:rPr lang="en-US" dirty="0"/>
              <a:t>Post-project review</a:t>
            </a:r>
          </a:p>
          <a:p>
            <a:pPr lvl="1"/>
            <a:r>
              <a:rPr lang="en-US" dirty="0"/>
              <a:t>Macro-level assessment; how well did we do versus the overall impact (macro desired-outcome) we had hoped to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6440B-7329-483B-A13A-C65342358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9C1462-72A0-48FA-9C32-7C78503D5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0"/>
    </mc:Choice>
    <mc:Fallback xmlns="">
      <p:transition spd="slow" advTm="4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32F2-CF2F-4F63-994B-360D4A12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Systematically Review our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0F670-2914-42B4-BC3C-E3CB5B49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created a new BATNO for our adopters</a:t>
            </a:r>
          </a:p>
          <a:p>
            <a:endParaRPr lang="en-US" dirty="0"/>
          </a:p>
          <a:p>
            <a:r>
              <a:rPr lang="en-US" dirty="0"/>
              <a:t>Why did it work for them? What are the adopter’s perceived limitations of the new innovation?</a:t>
            </a:r>
          </a:p>
          <a:p>
            <a:endParaRPr lang="en-US" dirty="0"/>
          </a:p>
          <a:p>
            <a:r>
              <a:rPr lang="en-US" dirty="0"/>
              <a:t>More research. More Interviews for Insight.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C0C5F-AD69-49FB-A988-937D6DDDDB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8F953B-5C66-4461-A7F8-BF7C33C64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7"/>
    </mc:Choice>
    <mc:Fallback xmlns="">
      <p:transition spd="slow" advTm="7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8551-BA00-4ED3-BC4E-174B882E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886"/>
            <a:ext cx="8163719" cy="307777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System-level Assessment Flowchart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7C9A41-CCDD-4D29-A9CF-64C6DBAC4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636" y="255791"/>
            <a:ext cx="4267200" cy="63144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7C59D-3ABD-4849-8A96-8517B113E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0585E-C0F7-44E3-A93E-B74592BD0962}"/>
              </a:ext>
            </a:extLst>
          </p:cNvPr>
          <p:cNvSpPr txBox="1"/>
          <p:nvPr/>
        </p:nvSpPr>
        <p:spPr>
          <a:xfrm>
            <a:off x="100082" y="6365534"/>
            <a:ext cx="296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Copyright © 2019 by Timothy L Faley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783A549-619A-4463-BC92-07910672D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38"/>
    </mc:Choice>
    <mc:Fallback xmlns="">
      <p:transition spd="slow" advTm="27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2908-5C91-4C29-B476-C283D350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blame….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710F7-A0F7-46C8-BA3E-4A4E90BA4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implementors of the plan</a:t>
            </a:r>
          </a:p>
          <a:p>
            <a:pPr lvl="1"/>
            <a:r>
              <a:rPr lang="en-US" dirty="0"/>
              <a:t>We can only judge whether they “did things right”</a:t>
            </a:r>
          </a:p>
          <a:p>
            <a:pPr lvl="1"/>
            <a:r>
              <a:rPr lang="en-US" dirty="0"/>
              <a:t>Whether the “right things were done” was the result of prior choices</a:t>
            </a:r>
          </a:p>
          <a:p>
            <a:pPr lvl="1"/>
            <a:endParaRPr lang="en-US" dirty="0"/>
          </a:p>
          <a:p>
            <a:r>
              <a:rPr lang="en-US" dirty="0"/>
              <a:t>The project’s “limited” resources</a:t>
            </a:r>
          </a:p>
          <a:p>
            <a:pPr lvl="1"/>
            <a:r>
              <a:rPr lang="en-US" dirty="0"/>
              <a:t>Another common scapegoat to “failure”</a:t>
            </a:r>
          </a:p>
          <a:p>
            <a:pPr lvl="1"/>
            <a:r>
              <a:rPr lang="en-US" dirty="0"/>
              <a:t>Usually not the issue</a:t>
            </a:r>
          </a:p>
          <a:p>
            <a:pPr lvl="1"/>
            <a:endParaRPr lang="en-US" dirty="0"/>
          </a:p>
          <a:p>
            <a:r>
              <a:rPr lang="en-US" dirty="0"/>
              <a:t>There is no “failure” only learning</a:t>
            </a:r>
          </a:p>
          <a:p>
            <a:pPr lvl="1"/>
            <a:r>
              <a:rPr lang="en-US" dirty="0"/>
              <a:t>What do we now know that we did not?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2142C-5AB1-48BE-B106-372D9257B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D81D2F-2920-4901-83EB-F28963CAE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38"/>
    </mc:Choice>
    <mc:Fallback xmlns="">
      <p:transition spd="slow" advTm="21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10021</TotalTime>
  <Words>499</Words>
  <Application>Microsoft Office PowerPoint</Application>
  <PresentationFormat>On-screen Show (4:3)</PresentationFormat>
  <Paragraphs>99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blank</vt:lpstr>
      <vt:lpstr>PowerPoint Presentation</vt:lpstr>
      <vt:lpstr>The Innovation Pyramid</vt:lpstr>
      <vt:lpstr>Pyramid Flow</vt:lpstr>
      <vt:lpstr>We won’t know until we get there</vt:lpstr>
      <vt:lpstr>We won’t know until we get there</vt:lpstr>
      <vt:lpstr>Micro versus Macro Assessment</vt:lpstr>
      <vt:lpstr>Systematically Review our choices</vt:lpstr>
      <vt:lpstr>System-level Assessment Flowchart</vt:lpstr>
      <vt:lpstr>Don’t blame…. learn</vt:lpstr>
      <vt:lpstr>Example: more details in Chapter 7</vt:lpstr>
      <vt:lpstr>Learning is critical to serial innovators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932</cp:revision>
  <cp:lastPrinted>2019-08-17T17:21:46Z</cp:lastPrinted>
  <dcterms:created xsi:type="dcterms:W3CDTF">2003-10-03T23:08:19Z</dcterms:created>
  <dcterms:modified xsi:type="dcterms:W3CDTF">2022-07-29T21:12:14Z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