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6"/>
  </p:notesMasterIdLst>
  <p:handoutMasterIdLst>
    <p:handoutMasterId r:id="rId27"/>
  </p:handoutMasterIdLst>
  <p:sldIdLst>
    <p:sldId id="792" r:id="rId2"/>
    <p:sldId id="1936" r:id="rId3"/>
    <p:sldId id="1937" r:id="rId4"/>
    <p:sldId id="1888" r:id="rId5"/>
    <p:sldId id="1883" r:id="rId6"/>
    <p:sldId id="1869" r:id="rId7"/>
    <p:sldId id="1863" r:id="rId8"/>
    <p:sldId id="1940" r:id="rId9"/>
    <p:sldId id="1949" r:id="rId10"/>
    <p:sldId id="1950" r:id="rId11"/>
    <p:sldId id="1951" r:id="rId12"/>
    <p:sldId id="1952" r:id="rId13"/>
    <p:sldId id="1860" r:id="rId14"/>
    <p:sldId id="1889" r:id="rId15"/>
    <p:sldId id="1861" r:id="rId16"/>
    <p:sldId id="1947" r:id="rId17"/>
    <p:sldId id="1359" r:id="rId18"/>
    <p:sldId id="1925" r:id="rId19"/>
    <p:sldId id="1864" r:id="rId20"/>
    <p:sldId id="1870" r:id="rId21"/>
    <p:sldId id="1885" r:id="rId22"/>
    <p:sldId id="1944" r:id="rId23"/>
    <p:sldId id="1948" r:id="rId24"/>
    <p:sldId id="1933" r:id="rId25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000"/>
    <a:srgbClr val="912D01"/>
    <a:srgbClr val="F8900D"/>
    <a:srgbClr val="FFCD23"/>
    <a:srgbClr val="E6AF00"/>
    <a:srgbClr val="902D01"/>
    <a:srgbClr val="802601"/>
    <a:srgbClr val="802D01"/>
    <a:srgbClr val="FFFF4B"/>
    <a:srgbClr val="FED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36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Tfaley@UVI.edu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381000"/>
            <a:ext cx="31789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804: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Innovation by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Design</a:t>
            </a:r>
            <a:endParaRPr lang="en-US" sz="36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CA096CC-9060-4B7E-9BA1-608BD5B7E970}"/>
              </a:ext>
            </a:extLst>
          </p:cNvPr>
          <p:cNvSpPr txBox="1">
            <a:spLocks/>
          </p:cNvSpPr>
          <p:nvPr/>
        </p:nvSpPr>
        <p:spPr bwMode="auto">
          <a:xfrm>
            <a:off x="0" y="3908524"/>
            <a:ext cx="9144000" cy="6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kern="0" dirty="0"/>
              <a:t>Session 08:</a:t>
            </a:r>
          </a:p>
          <a:p>
            <a:pPr algn="ctr"/>
            <a:r>
              <a:rPr lang="en-US" sz="3200" b="1" kern="0" dirty="0"/>
              <a:t>Pyramid Levels 3 &amp; 4: The Execution Levels</a:t>
            </a:r>
            <a:endParaRPr lang="en-US" sz="3200" dirty="0"/>
          </a:p>
          <a:p>
            <a:pPr algn="ctr"/>
            <a:endParaRPr lang="en-US" sz="3200" b="1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26796-0D3E-4A58-94A2-E0862107665C}"/>
              </a:ext>
            </a:extLst>
          </p:cNvPr>
          <p:cNvSpPr/>
          <p:nvPr/>
        </p:nvSpPr>
        <p:spPr>
          <a:xfrm>
            <a:off x="-12510" y="4751963"/>
            <a:ext cx="9156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600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  <a:hlinkClick r:id="rId6"/>
              </a:rPr>
              <a:t>Tfaley@UVI.edu</a:t>
            </a:r>
            <a:endParaRPr lang="en-029" sz="1600" b="1" dirty="0">
              <a:solidFill>
                <a:srgbClr val="3B444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F2DA6-0255-4598-BAAE-064CCB0912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465880D-3A38-4926-8BE6-A28B664EC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01" y="63246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4"/>
    </mc:Choice>
    <mc:Fallback xmlns="">
      <p:transition spd="slow" advTm="3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FBA1-8E71-416D-86E6-A367253F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 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9A5A0-CFFB-41D3-B7E9-2C8553B3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Elevator pitch.  </a:t>
            </a:r>
          </a:p>
          <a:p>
            <a:pPr lvl="1"/>
            <a:r>
              <a:rPr lang="en-US" dirty="0"/>
              <a:t>One to three minute monolog that provides a brief  describes the essence of your innovation project.</a:t>
            </a:r>
          </a:p>
          <a:p>
            <a:pPr lvl="2"/>
            <a:r>
              <a:rPr lang="en-US" dirty="0"/>
              <a:t>The situation</a:t>
            </a:r>
          </a:p>
          <a:p>
            <a:pPr lvl="3"/>
            <a:r>
              <a:rPr lang="en-US" dirty="0"/>
              <a:t>Its importance (size or scope)</a:t>
            </a:r>
          </a:p>
          <a:p>
            <a:pPr lvl="2"/>
            <a:r>
              <a:rPr lang="en-US" dirty="0"/>
              <a:t>The root cause of this situation</a:t>
            </a:r>
          </a:p>
          <a:p>
            <a:pPr lvl="2"/>
            <a:r>
              <a:rPr lang="en-US" dirty="0"/>
              <a:t>Solution concept</a:t>
            </a:r>
          </a:p>
          <a:p>
            <a:pPr lvl="2"/>
            <a:r>
              <a:rPr lang="en-US" dirty="0"/>
              <a:t>Resources required (inclusion depends on audience)</a:t>
            </a:r>
          </a:p>
          <a:p>
            <a:pPr lvl="2"/>
            <a:r>
              <a:rPr lang="en-US" dirty="0"/>
              <a:t>Desired Impact</a:t>
            </a:r>
          </a:p>
          <a:p>
            <a:pPr lvl="1"/>
            <a:r>
              <a:rPr lang="en-US" dirty="0"/>
              <a:t>Ends with “happy to tell you more” offer.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269A8-2498-4ADC-81B0-DDDF0CFE84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94E652-7A49-4C0E-94C8-4104A9B6B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84"/>
    </mc:Choice>
    <mc:Fallback xmlns="">
      <p:transition spd="slow" advTm="7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149E-A234-4E19-B904-1E94CA45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Elevator Pitch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A87A4-62F9-43E4-998F-289462221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066800"/>
            <a:ext cx="7924800" cy="4876800"/>
          </a:xfrm>
        </p:spPr>
        <p:txBody>
          <a:bodyPr/>
          <a:lstStyle/>
          <a:p>
            <a:r>
              <a:rPr lang="en-US" sz="1600" dirty="0"/>
              <a:t>The Territory needs more college-educated citizens to support a growing knowledge-based economy. Without that, we will be unable to move beyond the low-waged, tourist-based economy we currently have. </a:t>
            </a:r>
          </a:p>
          <a:p>
            <a:r>
              <a:rPr lang="en-US" sz="1600" dirty="0"/>
              <a:t>Today less that 25% of the students that enter UVI will graduate within 6 years. That is an unacceptable number. These bright students are dropping out because of plummeting grades. Why? We discovered that many of these first-generation college students simply have not developed the higher learning skills they need to successfully navigate the fast-paced, information-heavy college courses. They are trying, and failing, to manage these course using only memorization. We need to show them how to implement higher learning strategies.</a:t>
            </a:r>
          </a:p>
          <a:p>
            <a:r>
              <a:rPr lang="en-US" sz="1600" dirty="0"/>
              <a:t>We are developing a 5-week program to teach at-risk students to  utilize these higher-level learning strategies in their courses. </a:t>
            </a:r>
          </a:p>
          <a:p>
            <a:r>
              <a:rPr lang="en-US" sz="1600" dirty="0"/>
              <a:t>However, our at-risk students generally do not have the financial means of re-taking a course in which they previously performed poorly. Without an ability to retake a course, their grade-point average will keep them at-risk of dropping out of the university. We would like to provide students that have complete our program a single-course scholarship, so they can re-peat a past-failed course, now armed with new learning strategies. We are asking your support to donate money to this special scholarship fund.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EDE27-67C1-4A83-8C6E-6C7B71D82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BD29EE-146A-43BF-AE9E-97E5B6A29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8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7"/>
    </mc:Choice>
    <mc:Fallback xmlns="">
      <p:transition spd="slow" advTm="4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3E206-B448-4135-BC54-28C9F781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281" y="123825"/>
            <a:ext cx="8163719" cy="700088"/>
          </a:xfrm>
        </p:spPr>
        <p:txBody>
          <a:bodyPr/>
          <a:lstStyle/>
          <a:p>
            <a:r>
              <a:rPr lang="en-US" dirty="0"/>
              <a:t>Support 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49A76-FE70-4370-A2C8-19635DFA4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76337"/>
            <a:ext cx="8382000" cy="4876800"/>
          </a:xfrm>
        </p:spPr>
        <p:txBody>
          <a:bodyPr/>
          <a:lstStyle/>
          <a:p>
            <a:pPr lvl="0"/>
            <a:r>
              <a:rPr lang="en-US" dirty="0"/>
              <a:t>Support pitch.  </a:t>
            </a:r>
          </a:p>
          <a:p>
            <a:pPr lvl="1"/>
            <a:r>
              <a:rPr lang="en-US" dirty="0"/>
              <a:t>Fifteen to thirty minute presentation with visual aids</a:t>
            </a:r>
          </a:p>
          <a:p>
            <a:pPr lvl="1"/>
            <a:r>
              <a:rPr lang="en-US" dirty="0"/>
              <a:t>Details the situation, desired outcome and root cause</a:t>
            </a:r>
          </a:p>
          <a:p>
            <a:pPr lvl="1"/>
            <a:r>
              <a:rPr lang="en-US" dirty="0"/>
              <a:t>Solution – Adopter Connection</a:t>
            </a:r>
          </a:p>
          <a:p>
            <a:pPr lvl="2"/>
            <a:r>
              <a:rPr lang="en-US" dirty="0"/>
              <a:t>Details the value to Target Adopter of detailed proposed solution</a:t>
            </a:r>
          </a:p>
          <a:p>
            <a:pPr lvl="1"/>
            <a:r>
              <a:rPr lang="en-US" dirty="0"/>
              <a:t>Typically ends with a specific ask or support or call to action</a:t>
            </a:r>
          </a:p>
          <a:p>
            <a:pPr lvl="2"/>
            <a:r>
              <a:rPr lang="en-US" dirty="0"/>
              <a:t>Time</a:t>
            </a:r>
          </a:p>
          <a:p>
            <a:pPr lvl="2"/>
            <a:r>
              <a:rPr lang="en-US" dirty="0"/>
              <a:t>Money</a:t>
            </a:r>
          </a:p>
          <a:p>
            <a:pPr lvl="2"/>
            <a:r>
              <a:rPr lang="en-US" dirty="0"/>
              <a:t>Other </a:t>
            </a:r>
          </a:p>
          <a:p>
            <a:pPr lvl="3"/>
            <a:r>
              <a:rPr lang="en-US" dirty="0"/>
              <a:t>Great if you can make detractors supporters, but we at least want to neutralize them to prevent them from blocking the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2B5CA-1C0D-43F3-A10F-A83D16E12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413A8EB-D01A-4D27-B835-2AB14995C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9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24"/>
    </mc:Choice>
    <mc:Fallback xmlns="">
      <p:transition spd="slow" advTm="103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F19826-336D-417C-9C10-893C22D85A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75525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3:  Execution, Stage 1 </a:t>
            </a:r>
            <a:r>
              <a:rPr lang="en-US" sz="2400" dirty="0"/>
              <a:t>(Plan Development)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7124" y="3169170"/>
            <a:ext cx="1117577" cy="202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97124" y="5212250"/>
            <a:ext cx="656292" cy="3095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8959" y="5175164"/>
            <a:ext cx="676023" cy="2962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58590"/>
            <a:ext cx="804185" cy="1412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1804C32-592A-439F-A949-054EBE24DF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4"/>
    </mc:Choice>
    <mc:Fallback xmlns="">
      <p:transition spd="slow" advTm="1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265ED2-DF0E-4BC9-BABA-AB80ED831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Pyramid Level 4, Execution Stage 2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F1C5D98-44C1-4E5A-A5ED-21D3F0DDD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Plan Implementation</a:t>
            </a:r>
          </a:p>
          <a:p>
            <a:r>
              <a:rPr lang="en-US" dirty="0"/>
              <a:t>(Chapter 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3E317-DFC3-4938-9014-AC5ADE419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08D4E84-947B-4333-87DB-40D4364BB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1"/>
    </mc:Choice>
    <mc:Fallback xmlns="">
      <p:transition spd="slow" advTm="2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E55770-4C65-4676-AC55-76DE1B9D5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81501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4:  Execution, Stage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847935" y="5500568"/>
            <a:ext cx="1634350" cy="6884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19811"/>
            <a:ext cx="804184" cy="14853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43E9AD-F8E7-4C91-A2D3-E1251D6C647A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2285" y="5466346"/>
            <a:ext cx="1726674" cy="7226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4D978A9-34E5-44E0-B33D-A4C091218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400798"/>
            <a:ext cx="1726675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5"/>
    </mc:Choice>
    <mc:Fallback xmlns="">
      <p:transition spd="slow" advTm="4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38ED9-3487-4ADB-92FE-163ACF0F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of the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76C2D-83C7-4BCE-BB24-25D68AAB1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04912"/>
            <a:ext cx="7772400" cy="4876800"/>
          </a:xfrm>
        </p:spPr>
        <p:txBody>
          <a:bodyPr/>
          <a:lstStyle/>
          <a:p>
            <a:r>
              <a:rPr lang="en-US" sz="2400" dirty="0"/>
              <a:t>Level 4 of The Innovation Pyramid is about “getting it done”</a:t>
            </a:r>
          </a:p>
          <a:p>
            <a:pPr lvl="1"/>
            <a:r>
              <a:rPr lang="en-US" sz="2000" dirty="0"/>
              <a:t>Stage 2 of Execution portion of the Pyramid</a:t>
            </a:r>
          </a:p>
          <a:p>
            <a:endParaRPr lang="en-US" sz="2400" dirty="0"/>
          </a:p>
          <a:p>
            <a:r>
              <a:rPr lang="en-US" sz="2400" dirty="0"/>
              <a:t>Too often implementation focuses on the people alone</a:t>
            </a:r>
          </a:p>
          <a:p>
            <a:pPr lvl="1"/>
            <a:r>
              <a:rPr lang="en-US" sz="2000" dirty="0"/>
              <a:t>Does the team have the aggregate Capabilities? (see next slide)</a:t>
            </a:r>
          </a:p>
          <a:p>
            <a:pPr lvl="1"/>
            <a:r>
              <a:rPr lang="en-US" sz="2000" dirty="0"/>
              <a:t>Is their a supportive environment (inside the organization) to assist them? To reward them appropriately?</a:t>
            </a:r>
          </a:p>
          <a:p>
            <a:pPr lvl="1"/>
            <a:r>
              <a:rPr lang="en-US" sz="2000" dirty="0"/>
              <a:t>Is the external environment </a:t>
            </a:r>
          </a:p>
          <a:p>
            <a:pPr lvl="2"/>
            <a:r>
              <a:rPr lang="en-US" sz="1800" dirty="0"/>
              <a:t>Are there externalities (legal, social, political) that could prevent the development or implementation of the innovation?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00A1A-58C4-4D64-8BA5-8995A72CC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AD9B989-FC0C-465F-8BC1-87BC9BF42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524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5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03"/>
    </mc:Choice>
    <mc:Fallback xmlns="">
      <p:transition spd="slow" advTm="5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Capability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42150" y="64770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6F8EAF-F09C-4ABC-A386-EB508159BD2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76" y="2094585"/>
            <a:ext cx="4535424" cy="33576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42293" y="1600200"/>
            <a:ext cx="234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rgbClr val="912D01"/>
                </a:solidFill>
              </a:rPr>
              <a:t>Team Capability Map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BAB03E0-BB45-42B9-A984-FBEEB78E1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4179" y="6477000"/>
            <a:ext cx="159402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7"/>
    </mc:Choice>
    <mc:Fallback xmlns="">
      <p:transition spd="slow" advTm="4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29F4-230C-45F4-B723-74043B48B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 is crucial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4FE44-C6CC-4781-98F8-059932F6D1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A75CB8E5-01A1-414F-A6F7-A797956F9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196"/>
            <a:ext cx="6357421" cy="411560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89C058-E012-47EE-ACC9-888EB4F20530}"/>
              </a:ext>
            </a:extLst>
          </p:cNvPr>
          <p:cNvSpPr txBox="1"/>
          <p:nvPr/>
        </p:nvSpPr>
        <p:spPr>
          <a:xfrm>
            <a:off x="0" y="6015424"/>
            <a:ext cx="4140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Ref: Modification of Peter Drucker, Management by Objective (1954)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2E900D4-5C65-4021-9D13-E3156EDC8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40"/>
    </mc:Choice>
    <mc:Fallback xmlns="">
      <p:transition spd="slow" advTm="4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B662-F84A-45F2-8E44-607389A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Level 4: Execution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5BFE-5812-4F7F-B8FE-1DCFB4DE5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4 Is about carrying our the plan</a:t>
            </a:r>
          </a:p>
          <a:p>
            <a:pPr lvl="1"/>
            <a:r>
              <a:rPr lang="en-US" dirty="0"/>
              <a:t>PERFORMANCE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The organization’s internal environment (work processes, compensation alignment, etc.) must support the innovation</a:t>
            </a:r>
          </a:p>
          <a:p>
            <a:endParaRPr lang="en-US" dirty="0"/>
          </a:p>
          <a:p>
            <a:r>
              <a:rPr lang="en-US" dirty="0"/>
              <a:t>External environment can impact both the innovator and the adopter,  making it challenging for both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A323-0B57-45BC-AABD-C92282411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6E7099C-C4C4-45E7-AB3F-A049259B9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6764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3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8"/>
    </mc:Choice>
    <mc:Fallback xmlns="">
      <p:transition spd="slow" advTm="35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A4B13-5DB9-4923-98A2-C4F037FB5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890">
            <a:off x="342929" y="1209248"/>
            <a:ext cx="6442019" cy="4708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4FF04-53C9-4D4E-B0D8-2CE392D1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AF127-0180-44DD-973D-A43A4ECF24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FF1085-E360-4D01-99FA-32313A73B806}"/>
              </a:ext>
            </a:extLst>
          </p:cNvPr>
          <p:cNvSpPr txBox="1"/>
          <p:nvPr/>
        </p:nvSpPr>
        <p:spPr>
          <a:xfrm rot="2483969">
            <a:off x="5699024" y="3658825"/>
            <a:ext cx="226055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Level 1: Design Stage 1</a:t>
            </a:r>
          </a:p>
          <a:p>
            <a:endParaRPr lang="en-US" sz="1000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Level 2: Design Stage 2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Level 3: Execution Stage 1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Level 4: Execution Stage 2</a:t>
            </a:r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id="{F7B8D8C7-03EB-422F-BD5E-671C09F9BA1C}"/>
              </a:ext>
            </a:extLst>
          </p:cNvPr>
          <p:cNvSpPr/>
          <p:nvPr/>
        </p:nvSpPr>
        <p:spPr bwMode="auto">
          <a:xfrm rot="7664567">
            <a:off x="7020264" y="5252998"/>
            <a:ext cx="1694406" cy="196494"/>
          </a:xfrm>
          <a:prstGeom prst="notchedRightArrow">
            <a:avLst/>
          </a:prstGeom>
          <a:solidFill>
            <a:srgbClr val="F8900D"/>
          </a:solidFill>
          <a:ln w="952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10FB47-B937-4D94-BD57-FC24976E3277}"/>
              </a:ext>
            </a:extLst>
          </p:cNvPr>
          <p:cNvCxnSpPr>
            <a:cxnSpLocks/>
          </p:cNvCxnSpPr>
          <p:nvPr/>
        </p:nvCxnSpPr>
        <p:spPr bwMode="auto">
          <a:xfrm flipV="1">
            <a:off x="2362200" y="2692398"/>
            <a:ext cx="1934631" cy="9652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563B93-9FF7-48AF-A821-7D3A7567C866}"/>
              </a:ext>
            </a:extLst>
          </p:cNvPr>
          <p:cNvCxnSpPr>
            <a:cxnSpLocks/>
          </p:cNvCxnSpPr>
          <p:nvPr/>
        </p:nvCxnSpPr>
        <p:spPr bwMode="auto">
          <a:xfrm>
            <a:off x="4296831" y="2710074"/>
            <a:ext cx="1804088" cy="11761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BEE0F6-48E8-4838-9566-09698E0BD327}"/>
              </a:ext>
            </a:extLst>
          </p:cNvPr>
          <p:cNvCxnSpPr>
            <a:cxnSpLocks/>
          </p:cNvCxnSpPr>
          <p:nvPr/>
        </p:nvCxnSpPr>
        <p:spPr bwMode="auto">
          <a:xfrm flipH="1">
            <a:off x="2213135" y="3657600"/>
            <a:ext cx="98582" cy="2133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E5353-D6D4-4561-AD9F-ACD95771D74D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 flipH="1">
            <a:off x="2208012" y="5680079"/>
            <a:ext cx="2386120" cy="11911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3F7931-4EDA-436E-912A-81575E6F10EB}"/>
              </a:ext>
            </a:extLst>
          </p:cNvPr>
          <p:cNvCxnSpPr>
            <a:cxnSpLocks/>
          </p:cNvCxnSpPr>
          <p:nvPr/>
        </p:nvCxnSpPr>
        <p:spPr bwMode="auto">
          <a:xfrm flipH="1">
            <a:off x="4572000" y="3903876"/>
            <a:ext cx="1528919" cy="17762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A99320D-5501-4DAD-A26E-EE4416F50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0574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32"/>
    </mc:Choice>
    <mc:Fallback xmlns="">
      <p:transition spd="slow" advTm="1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5762-ED3A-453A-B559-3095AB30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of Execution, 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31AF-67D1-4F81-A03C-734CB5787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r>
              <a:rPr lang="en-US" sz="2400" dirty="0"/>
              <a:t>Innovation has been created</a:t>
            </a:r>
          </a:p>
          <a:p>
            <a:r>
              <a:rPr lang="en-US" sz="2400" dirty="0"/>
              <a:t>Innovation has been delivered to adopter</a:t>
            </a:r>
          </a:p>
          <a:p>
            <a:r>
              <a:rPr lang="en-US" sz="2400" dirty="0"/>
              <a:t>Variance Report Created</a:t>
            </a:r>
          </a:p>
          <a:p>
            <a:pPr lvl="1"/>
            <a:r>
              <a:rPr lang="en-US" sz="2000" dirty="0"/>
              <a:t>Financial (costs and revenues)</a:t>
            </a:r>
          </a:p>
          <a:p>
            <a:pPr lvl="1"/>
            <a:r>
              <a:rPr lang="en-US" sz="2000" dirty="0"/>
              <a:t>Operations</a:t>
            </a:r>
          </a:p>
          <a:p>
            <a:pPr lvl="2"/>
            <a:r>
              <a:rPr lang="en-US" sz="1800" dirty="0"/>
              <a:t>Tasks and timing</a:t>
            </a:r>
          </a:p>
          <a:p>
            <a:pPr lvl="2"/>
            <a:r>
              <a:rPr lang="en-US" sz="1800" dirty="0"/>
              <a:t>Internal team performance </a:t>
            </a:r>
          </a:p>
          <a:p>
            <a:pPr lvl="3"/>
            <a:r>
              <a:rPr lang="en-US" sz="1800" dirty="0"/>
              <a:t>Internal environment</a:t>
            </a:r>
          </a:p>
          <a:p>
            <a:pPr lvl="2"/>
            <a:r>
              <a:rPr lang="en-US" sz="1800" dirty="0"/>
              <a:t>Collaborator performance versus plan</a:t>
            </a:r>
          </a:p>
          <a:p>
            <a:pPr lvl="2"/>
            <a:r>
              <a:rPr lang="en-US" sz="1800" dirty="0"/>
              <a:t>Externalities</a:t>
            </a:r>
          </a:p>
          <a:p>
            <a:pPr lvl="1"/>
            <a:r>
              <a:rPr lang="en-US" sz="2000" dirty="0"/>
              <a:t>Adopter adoption versus plan</a:t>
            </a:r>
          </a:p>
          <a:p>
            <a:pPr lvl="2"/>
            <a:r>
              <a:rPr lang="en-US" sz="1800" dirty="0"/>
              <a:t>Quality (validation of value proposition) and Quantity (number of adopters versus plan)</a:t>
            </a:r>
          </a:p>
          <a:p>
            <a:pPr lvl="2"/>
            <a:r>
              <a:rPr lang="en-US" sz="1800" dirty="0"/>
              <a:t>Adopter environment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6A37F-0B78-4278-9467-9279542E7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3B13318-8577-44CC-A848-A4BBB6420D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22"/>
    </mc:Choice>
    <mc:Fallback xmlns="">
      <p:transition spd="slow" advTm="230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4:  Execution, Stage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8E5D1-E738-47EB-9267-A7872D2D3B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81501"/>
            <a:ext cx="7010401" cy="51236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964ECA-FC0D-4DAF-9F7A-915D23025D6C}"/>
              </a:ext>
            </a:extLst>
          </p:cNvPr>
          <p:cNvCxnSpPr>
            <a:cxnSpLocks/>
          </p:cNvCxnSpPr>
          <p:nvPr/>
        </p:nvCxnSpPr>
        <p:spPr bwMode="auto">
          <a:xfrm>
            <a:off x="2847935" y="5500568"/>
            <a:ext cx="1634350" cy="6884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C33E32-086C-4747-A048-F438BB447EBE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4E4929-6B03-4D55-9C95-935B841FEA3C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19811"/>
            <a:ext cx="804184" cy="14853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014FB1-73B2-4788-A016-CB18C6C2ED62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428E4A-CBFC-4CE2-AC2A-F07607A85464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2285" y="5466346"/>
            <a:ext cx="1726674" cy="7226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7484AA3-F079-49AB-9E35-D6F15936E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6998"/>
            <a:ext cx="1634350" cy="38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9"/>
    </mc:Choice>
    <mc:Fallback xmlns="">
      <p:transition spd="slow" advTm="16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0FF8-D3CD-4D54-9277-814EB2B6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ADA84-84BD-41D1-8528-68FBCA093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dirty="0"/>
              <a:t>Innovator POV only, forget about the Adopter’s POV</a:t>
            </a:r>
          </a:p>
          <a:p>
            <a:endParaRPr lang="en-US" dirty="0"/>
          </a:p>
          <a:p>
            <a:r>
              <a:rPr lang="en-US" dirty="0"/>
              <a:t>Plan does not identify the necessary recourses</a:t>
            </a:r>
          </a:p>
          <a:p>
            <a:pPr lvl="1"/>
            <a:r>
              <a:rPr lang="en-US" dirty="0"/>
              <a:t>“Ready to go, just need the resources” is NOT a plan. It is half a plan …. and a hope.</a:t>
            </a:r>
          </a:p>
          <a:p>
            <a:endParaRPr lang="en-US" dirty="0"/>
          </a:p>
          <a:p>
            <a:r>
              <a:rPr lang="en-US" dirty="0"/>
              <a:t>Ignores the externalities</a:t>
            </a:r>
          </a:p>
          <a:p>
            <a:pPr lvl="1"/>
            <a:r>
              <a:rPr lang="en-US" dirty="0"/>
              <a:t>Items (legal, social, political, etc.) that could inhibit or halt the development or implementation or its delivery to the adopter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804450-5447-481B-9E9C-533112370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89CC34D-3F73-48FA-AC3D-3530FC4241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909"/>
    </mc:Choice>
    <mc:Fallback xmlns="">
      <p:transition spd="slow" advTm="13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65320-81E8-451A-A5A5-1F6BFDE6D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36E6-4978-4724-9CF8-E8A38E64F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Separating the “Plan” from its “implementation” allows us to focus on primary issues of each.</a:t>
            </a:r>
          </a:p>
          <a:p>
            <a:r>
              <a:rPr lang="en-US" dirty="0"/>
              <a:t>That separation also aids in the entire Pyramid assessment (next session) that should take place after the innovation project is completed</a:t>
            </a:r>
          </a:p>
          <a:p>
            <a:r>
              <a:rPr lang="en-US" dirty="0"/>
              <a:t>The plan need acquirable resources (“pledged,” but not necessarily committed)</a:t>
            </a:r>
          </a:p>
          <a:p>
            <a:r>
              <a:rPr lang="en-US" dirty="0"/>
              <a:t>Plan is also a selling device to obtain resources</a:t>
            </a:r>
          </a:p>
          <a:p>
            <a:r>
              <a:rPr lang="en-US" dirty="0"/>
              <a:t>Implementation requires people, of course, but also alignment conducive internal and external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D17B2-C217-4612-BCC0-4A02A63858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19B1312-5B43-414C-8D5F-5FF5971E03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7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92"/>
    </mc:Choice>
    <mc:Fallback xmlns="">
      <p:transition spd="slow" advTm="147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See syllabus for time/date of next Zoom session.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8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E30D6-ABF0-47C1-826F-DF0D07DD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Stages to Execution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EDF82-80EF-4BCB-A4CA-60C2B45DE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Execution has 2 separate and distinct stages</a:t>
            </a:r>
          </a:p>
          <a:p>
            <a:pPr lvl="1"/>
            <a:r>
              <a:rPr lang="en-US" dirty="0"/>
              <a:t>Plan</a:t>
            </a:r>
          </a:p>
          <a:p>
            <a:pPr lvl="1"/>
            <a:r>
              <a:rPr lang="en-US" dirty="0"/>
              <a:t>Implementation (Perform)</a:t>
            </a:r>
          </a:p>
          <a:p>
            <a:pPr lvl="1"/>
            <a:endParaRPr lang="en-US" dirty="0"/>
          </a:p>
          <a:p>
            <a:r>
              <a:rPr lang="en-US" dirty="0"/>
              <a:t>Important to separate the two</a:t>
            </a:r>
          </a:p>
          <a:p>
            <a:endParaRPr lang="en-US" dirty="0"/>
          </a:p>
          <a:p>
            <a:r>
              <a:rPr lang="en-US" dirty="0"/>
              <a:t>We will discuss them together in this course ONLY because the focus on this course is on DESIGN and not Execution. </a:t>
            </a:r>
          </a:p>
          <a:p>
            <a:pPr lvl="1"/>
            <a:r>
              <a:rPr lang="en-US" dirty="0"/>
              <a:t>Make no mistake, separating these two components of execution is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0C699-A859-4414-B317-B4856EE4D6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60392F8-C8C9-4B77-9433-33DF4C69A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48"/>
    </mc:Choice>
    <mc:Fallback xmlns="">
      <p:transition spd="slow" advTm="46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265ED2-DF0E-4BC9-BABA-AB80ED831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Pyramid Level 3, Execution Stage 1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F1C5D98-44C1-4E5A-A5ED-21D3F0DDD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Plan Development</a:t>
            </a:r>
          </a:p>
          <a:p>
            <a:r>
              <a:rPr lang="en-US" dirty="0"/>
              <a:t>(Chapter 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3E317-DFC3-4938-9014-AC5ADE419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5478567-BD67-4DBF-894A-88A0C300E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5412"/>
            <a:ext cx="1905000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4"/>
    </mc:Choice>
    <mc:Fallback xmlns="">
      <p:transition spd="slow" advTm="12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4D7365-7B9D-44D6-A737-BC90A1036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63573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3:  Execution, Stage I (Plan)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7124" y="3169170"/>
            <a:ext cx="1117577" cy="202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97124" y="5212250"/>
            <a:ext cx="656292" cy="3095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8959" y="5175164"/>
            <a:ext cx="676023" cy="2962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58590"/>
            <a:ext cx="804185" cy="1412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8AFE7A5-CBCE-45AD-9EBE-05B2EDF335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798"/>
            <a:ext cx="1875492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3"/>
    </mc:Choice>
    <mc:Fallback xmlns="">
      <p:transition spd="slow" advTm="43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5762-ED3A-453A-B559-3095AB30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of Execution, Stage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31AF-67D1-4F81-A03C-734CB578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Actionable plan</a:t>
            </a:r>
          </a:p>
          <a:p>
            <a:pPr lvl="1"/>
            <a:r>
              <a:rPr lang="en-US" dirty="0"/>
              <a:t>For both </a:t>
            </a:r>
            <a:r>
              <a:rPr lang="en-US" i="1" dirty="0"/>
              <a:t>creating</a:t>
            </a:r>
            <a:r>
              <a:rPr lang="en-US" dirty="0"/>
              <a:t> the innovation and </a:t>
            </a:r>
            <a:r>
              <a:rPr lang="en-US" i="1" dirty="0"/>
              <a:t>delivering</a:t>
            </a:r>
            <a:r>
              <a:rPr lang="en-US" dirty="0"/>
              <a:t> it to the adopter</a:t>
            </a:r>
          </a:p>
          <a:p>
            <a:pPr lvl="1"/>
            <a:r>
              <a:rPr lang="en-US" dirty="0"/>
              <a:t>What will be done inside organization?</a:t>
            </a:r>
          </a:p>
          <a:p>
            <a:pPr lvl="2"/>
            <a:r>
              <a:rPr lang="en-US" dirty="0"/>
              <a:t>Internal implementation team identified</a:t>
            </a:r>
          </a:p>
          <a:p>
            <a:pPr lvl="1"/>
            <a:r>
              <a:rPr lang="en-US" dirty="0"/>
              <a:t>What activities will take place outside organization?</a:t>
            </a:r>
          </a:p>
          <a:p>
            <a:pPr lvl="2"/>
            <a:r>
              <a:rPr lang="en-US" dirty="0"/>
              <a:t>Identification and alignment of all external collaborators</a:t>
            </a:r>
          </a:p>
          <a:p>
            <a:r>
              <a:rPr lang="en-US" dirty="0"/>
              <a:t>All resources necessary to implement plan are identified and acquirable, but not yet acquired.</a:t>
            </a:r>
          </a:p>
          <a:p>
            <a:r>
              <a:rPr lang="en-US" dirty="0"/>
              <a:t>All collaborators identified and on-board. </a:t>
            </a:r>
          </a:p>
          <a:p>
            <a:pPr lvl="1"/>
            <a:r>
              <a:rPr lang="en-US" dirty="0"/>
              <a:t>“MOU-level” not “contract-level” agreements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6A37F-0B78-4278-9467-9279542E7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A695199-BD6A-49C8-A61D-8275FAD4A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77000"/>
            <a:ext cx="19050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49"/>
    </mc:Choice>
    <mc:Fallback xmlns="">
      <p:transition spd="slow" advTm="18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B662-F84A-45F2-8E44-607389A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is mainly innovator’s POV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5BFE-5812-4F7F-B8FE-1DCFB4DE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sz="2400" dirty="0"/>
              <a:t>… BUT</a:t>
            </a:r>
          </a:p>
          <a:p>
            <a:pPr lvl="1"/>
            <a:r>
              <a:rPr lang="en-US" sz="2000" dirty="0"/>
              <a:t>Must make sure there is a pathway for the adopter to obtain the innovation</a:t>
            </a:r>
          </a:p>
          <a:p>
            <a:pPr lvl="1"/>
            <a:r>
              <a:rPr lang="en-US" sz="2000" dirty="0"/>
              <a:t>Plan must therefore consider both the Innovation Creator’s and Adopter’s environments</a:t>
            </a:r>
          </a:p>
          <a:p>
            <a:pPr lvl="1"/>
            <a:endParaRPr lang="en-US" sz="1800" dirty="0"/>
          </a:p>
          <a:p>
            <a:r>
              <a:rPr lang="en-US" sz="2400" dirty="0"/>
              <a:t>Must have resources to execute the plan or must adjust the plan</a:t>
            </a:r>
          </a:p>
          <a:p>
            <a:pPr lvl="1"/>
            <a:r>
              <a:rPr lang="en-US" sz="2000" dirty="0"/>
              <a:t>REVENUE model also needs to part of “Resources” element if the innovation is going to be “commercial”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A323-0B57-45BC-AABD-C92282411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BB047-1442-42DA-AEC9-F6439239B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953000"/>
            <a:ext cx="6629400" cy="131201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9F13D94-F2C1-419E-8417-FFCE53398C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33"/>
    </mc:Choice>
    <mc:Fallback xmlns="">
      <p:transition spd="slow" advTm="17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8186-6B53-479D-9FB1-B0258460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Plan’s other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7EDAD-2410-4834-80FF-92057C657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dirty="0"/>
              <a:t>Primarily the plan is a set of instructions on how the implementation team will create and deliver the innovation. But…</a:t>
            </a:r>
          </a:p>
          <a:p>
            <a:r>
              <a:rPr lang="en-US" dirty="0"/>
              <a:t>Plan is also a COMMUNICATION and SALES platform</a:t>
            </a:r>
          </a:p>
          <a:p>
            <a:pPr lvl="1"/>
            <a:r>
              <a:rPr lang="en-US" dirty="0"/>
              <a:t>Used to align support from your supporters</a:t>
            </a:r>
          </a:p>
          <a:p>
            <a:pPr lvl="1"/>
            <a:r>
              <a:rPr lang="en-US" dirty="0"/>
              <a:t>Turn or neutralize your distractors</a:t>
            </a:r>
          </a:p>
          <a:p>
            <a:r>
              <a:rPr lang="en-US" dirty="0"/>
              <a:t>Various levels of the “sell” portion of the plan</a:t>
            </a:r>
          </a:p>
          <a:p>
            <a:pPr lvl="1"/>
            <a:r>
              <a:rPr lang="en-US" dirty="0"/>
              <a:t>Core concept opener</a:t>
            </a:r>
          </a:p>
          <a:p>
            <a:pPr lvl="1"/>
            <a:r>
              <a:rPr lang="en-US" dirty="0"/>
              <a:t>Elevator pitch</a:t>
            </a:r>
          </a:p>
          <a:p>
            <a:pPr lvl="1"/>
            <a:r>
              <a:rPr lang="en-US" dirty="0"/>
              <a:t>Support pitch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0F16-433A-4CA1-8E85-D0681E52D0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F8939BD-B01C-42F7-829D-A87525220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600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522"/>
    </mc:Choice>
    <mc:Fallback xmlns="">
      <p:transition spd="slow" advTm="12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6C61-FD39-42EB-8F7B-EF25BE87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Concept Opener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B186B-FC61-41CD-BC3F-0A1C96C3D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Core concept opener.  </a:t>
            </a:r>
          </a:p>
          <a:p>
            <a:pPr lvl="1"/>
            <a:r>
              <a:rPr lang="en-US" dirty="0"/>
              <a:t>One or two sentences (should be able to say in one breath!)</a:t>
            </a:r>
          </a:p>
          <a:p>
            <a:pPr lvl="1"/>
            <a:r>
              <a:rPr lang="en-US" dirty="0"/>
              <a:t>Describes the essence of your innovation project</a:t>
            </a:r>
          </a:p>
          <a:p>
            <a:pPr lvl="2"/>
            <a:r>
              <a:rPr lang="en-US" dirty="0"/>
              <a:t>The situation</a:t>
            </a:r>
          </a:p>
          <a:p>
            <a:pPr lvl="2"/>
            <a:r>
              <a:rPr lang="en-US" dirty="0"/>
              <a:t>Desire impact</a:t>
            </a:r>
          </a:p>
          <a:p>
            <a:pPr lvl="2"/>
            <a:r>
              <a:rPr lang="en-US" dirty="0"/>
              <a:t>Approach for resolving the situation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Example. We are working on a program to teach students that are on the verge of flunking out of the university new learning strategies.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73CE0-3A2E-4E5E-A493-9C4A44A85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8150F6-F8BF-41EB-B0F5-5B4B9DAEB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70"/>
    </mc:Choice>
    <mc:Fallback xmlns="">
      <p:transition spd="slow" advTm="105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10244</TotalTime>
  <Words>1220</Words>
  <Application>Microsoft Office PowerPoint</Application>
  <PresentationFormat>On-screen Show (4:3)</PresentationFormat>
  <Paragraphs>176</Paragraphs>
  <Slides>24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Times New Roman</vt:lpstr>
      <vt:lpstr>Wingdings</vt:lpstr>
      <vt:lpstr>blank</vt:lpstr>
      <vt:lpstr>PowerPoint Presentation</vt:lpstr>
      <vt:lpstr>Pyramid Flow</vt:lpstr>
      <vt:lpstr>2 Stages to Execution</vt:lpstr>
      <vt:lpstr>Pyramid Level 3, Execution Stage 1</vt:lpstr>
      <vt:lpstr>Level 3:  Execution, Stage I (Plan)</vt:lpstr>
      <vt:lpstr>Outcome of Execution, Stage 1</vt:lpstr>
      <vt:lpstr>Execution is mainly innovator’s POV</vt:lpstr>
      <vt:lpstr>The Plan’s other purpose</vt:lpstr>
      <vt:lpstr>Core Concept Opener</vt:lpstr>
      <vt:lpstr>Elevator Pitch</vt:lpstr>
      <vt:lpstr>Elevator Pitch Example</vt:lpstr>
      <vt:lpstr>Support Pitch</vt:lpstr>
      <vt:lpstr>Level 3:  Execution, Stage 1 (Plan Development) </vt:lpstr>
      <vt:lpstr>Pyramid Level 4, Execution Stage 2</vt:lpstr>
      <vt:lpstr>Level 4:  Execution, Stage 2</vt:lpstr>
      <vt:lpstr>Implementation of the Plan</vt:lpstr>
      <vt:lpstr>Team Capability Map</vt:lpstr>
      <vt:lpstr>Alignment is crucial</vt:lpstr>
      <vt:lpstr>Pyramid Level 4: Execution </vt:lpstr>
      <vt:lpstr>Outcome of Execution, Stage 2</vt:lpstr>
      <vt:lpstr>Level 4:  Execution, Stage 2</vt:lpstr>
      <vt:lpstr>Common mistakes</vt:lpstr>
      <vt:lpstr>Summary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969</cp:revision>
  <cp:lastPrinted>2019-09-15T17:58:58Z</cp:lastPrinted>
  <dcterms:created xsi:type="dcterms:W3CDTF">2003-10-03T23:08:19Z</dcterms:created>
  <dcterms:modified xsi:type="dcterms:W3CDTF">2022-07-29T21:11:53Z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