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4"/>
  </p:notesMasterIdLst>
  <p:handoutMasterIdLst>
    <p:handoutMasterId r:id="rId15"/>
  </p:handoutMasterIdLst>
  <p:sldIdLst>
    <p:sldId id="792" r:id="rId2"/>
    <p:sldId id="1475" r:id="rId3"/>
    <p:sldId id="1575" r:id="rId4"/>
    <p:sldId id="1934" r:id="rId5"/>
    <p:sldId id="1476" r:id="rId6"/>
    <p:sldId id="1477" r:id="rId7"/>
    <p:sldId id="1574" r:id="rId8"/>
    <p:sldId id="1527" r:id="rId9"/>
    <p:sldId id="1478" r:id="rId10"/>
    <p:sldId id="833" r:id="rId11"/>
    <p:sldId id="1409" r:id="rId12"/>
    <p:sldId id="1933" r:id="rId13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23"/>
    <a:srgbClr val="F8900D"/>
    <a:srgbClr val="E6AF00"/>
    <a:srgbClr val="912D01"/>
    <a:srgbClr val="902D01"/>
    <a:srgbClr val="802601"/>
    <a:srgbClr val="802D01"/>
    <a:srgbClr val="FFFF4B"/>
    <a:srgbClr val="FED10A"/>
    <a:srgbClr val="FCF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5" autoAdjust="0"/>
    <p:restoredTop sz="94701" autoAdjust="0"/>
  </p:normalViewPr>
  <p:slideViewPr>
    <p:cSldViewPr>
      <p:cViewPr varScale="1">
        <p:scale>
          <a:sx n="57" d="100"/>
          <a:sy n="57" d="100"/>
        </p:scale>
        <p:origin x="1238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39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9917" indent="-288429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53718" indent="-230743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15205" indent="-230743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76693" indent="-230743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38179" indent="-23074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99666" indent="-23074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61154" indent="-23074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922641" indent="-23074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F069164-DCBE-470E-890D-8F6E4702DCCC}" type="slidenum">
              <a:rPr lang="en-US" sz="1200">
                <a:latin typeface="Arial" pitchFamily="34" charset="0"/>
              </a:rPr>
              <a:pPr/>
              <a:t>2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7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6E8FA1-B90B-47DA-B8ED-97EAC0E3BBEA}" type="slidenum">
              <a:rPr lang="en-US"/>
              <a:pPr/>
              <a:t>5</a:t>
            </a:fld>
            <a:endParaRPr lang="en-US"/>
          </a:p>
        </p:txBody>
      </p:sp>
      <p:sp>
        <p:nvSpPr>
          <p:cNvPr id="117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62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04320-56AD-4836-B52F-3E51E57BC2B6}" type="slidenum">
              <a:rPr lang="en-US"/>
              <a:pPr/>
              <a:t>6</a:t>
            </a:fld>
            <a:endParaRPr lang="en-US"/>
          </a:p>
        </p:txBody>
      </p:sp>
      <p:sp>
        <p:nvSpPr>
          <p:cNvPr id="117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7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FCEF32-0121-4D21-9CD9-C68D97743C43}" type="slidenum">
              <a:rPr lang="en-US"/>
              <a:pPr/>
              <a:t>9</a:t>
            </a:fld>
            <a:endParaRPr lang="en-US"/>
          </a:p>
        </p:txBody>
      </p:sp>
      <p:sp>
        <p:nvSpPr>
          <p:cNvPr id="121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5792"/>
            <a:ext cx="5486400" cy="41833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3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Tfaley@UVI.edu" TargetMode="Externa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images.google.com/imgres?imgurl=http://www.eliteprophoto.com/photographer/male_model.jpg&amp;imgrefurl=http://community.livejournal.com/melbournemaniac/2176922.html&amp;usg=__VVOsPDEuUgFnFGRa-ttIVpFyHBk=&amp;h=421&amp;w=300&amp;sz=46&amp;hl=en&amp;start=31&amp;um=1&amp;tbnid=20fHbrcs_F1WWM:&amp;tbnh=125&amp;tbnw=89&amp;prev=/images?q=male+models&amp;ndsp=20&amp;hl=en&amp;sa=N&amp;start=20&amp;um=1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images.google.com/imgres?imgurl=http://www.redhilldevelopmentcentre.co.uk/images/soccer_mom.jpg&amp;imgrefurl=http://www.redhilldevelopmentcentre.co.uk/Kids_Parties.html&amp;usg=__P6iXL4pHbR5mQjiHrufBjSRbEeU=&amp;h=512&amp;w=512&amp;sz=46&amp;hl=en&amp;start=12&amp;um=1&amp;tbnid=lg2XKpXqQfvUNM:&amp;tbnh=131&amp;tbnw=131&amp;prev=/images?q=soccer+mom&amp;hl=en&amp;sa=N&amp;um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images.google.com/imgres?imgurl=http://preppyjournal.com/images/march06/anntaylor2.jpg&amp;imgrefurl=http://preppyjournal.com/preppy-womens-style&amp;usg=__peN7zYJp2_flO4rOFMwbEKVyAwQ=&amp;h=363&amp;w=250&amp;sz=25&amp;hl=en&amp;start=33&amp;um=1&amp;tbnid=hRxMDO6AgwellM:&amp;tbnh=121&amp;tbnw=83&amp;prev=/images?q=ann+taylor+suits+for+women&amp;ndsp=20&amp;hl=en&amp;rlz=1T4GGIC_enUS241US241&amp;sa=N&amp;start=20&amp;um=1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www.anntaylorloft.com/catalog/product.jsp?productId=20324&amp;N=1200257&amp;categoryId=211&amp;Ns=CATEGORY_SEQ_211&amp;loc=LN&amp;defaultColorNameFromCategory=Deep%20Blue&amp;defaultSizeTypeFromCategory=Miss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446" y="381000"/>
            <a:ext cx="317895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chemeClr val="bg1"/>
                </a:solidFill>
              </a:rPr>
              <a:t>CLIC 804: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Innovation by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Design</a:t>
            </a:r>
            <a:endParaRPr lang="en-US" sz="3600" b="1" dirty="0">
              <a:ln w="50800"/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6CA096CC-9060-4B7E-9BA1-608BD5B7E970}"/>
              </a:ext>
            </a:extLst>
          </p:cNvPr>
          <p:cNvSpPr txBox="1">
            <a:spLocks/>
          </p:cNvSpPr>
          <p:nvPr/>
        </p:nvSpPr>
        <p:spPr bwMode="auto">
          <a:xfrm>
            <a:off x="0" y="3908524"/>
            <a:ext cx="9144000" cy="66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 kern="0" dirty="0"/>
              <a:t>Session 07C:</a:t>
            </a:r>
          </a:p>
          <a:p>
            <a:pPr algn="ctr"/>
            <a:r>
              <a:rPr lang="en-US" sz="3200" b="1" kern="0" dirty="0"/>
              <a:t>Persona Development</a:t>
            </a:r>
            <a:endParaRPr lang="en-US" sz="3200" dirty="0"/>
          </a:p>
          <a:p>
            <a:pPr algn="ctr"/>
            <a:endParaRPr lang="en-US" sz="3200" b="1" kern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726796-0D3E-4A58-94A2-E0862107665C}"/>
              </a:ext>
            </a:extLst>
          </p:cNvPr>
          <p:cNvSpPr/>
          <p:nvPr/>
        </p:nvSpPr>
        <p:spPr>
          <a:xfrm>
            <a:off x="-12510" y="4751963"/>
            <a:ext cx="9156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600" dirty="0" err="1">
                <a:solidFill>
                  <a:srgbClr val="3B4445"/>
                </a:solidFill>
              </a:rPr>
              <a:t>Kiril</a:t>
            </a:r>
            <a:r>
              <a:rPr lang="en-029" sz="1600" dirty="0">
                <a:solidFill>
                  <a:srgbClr val="3B4445"/>
                </a:solidFill>
              </a:rPr>
              <a:t> Sokoloff Distinguished Professor of Entrepreneurship</a:t>
            </a:r>
            <a:endParaRPr lang="en-US" sz="16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6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6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6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600" b="1" dirty="0">
                <a:solidFill>
                  <a:srgbClr val="3B4445"/>
                </a:solidFill>
              </a:rPr>
              <a:t>St. Thomas Campus; </a:t>
            </a:r>
            <a:r>
              <a:rPr lang="en-029" sz="1600" b="1" dirty="0">
                <a:solidFill>
                  <a:srgbClr val="3B4445"/>
                </a:solidFill>
                <a:hlinkClick r:id="rId6"/>
              </a:rPr>
              <a:t>Tfaley@UVI.edu</a:t>
            </a:r>
            <a:endParaRPr lang="en-029" sz="1600" b="1" dirty="0">
              <a:solidFill>
                <a:srgbClr val="3B444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1655EE-55F7-46B0-A796-11D53DC277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F7BB03-A9E9-439C-A507-753F20BB8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7"/>
    </mc:Choice>
    <mc:Fallback xmlns="">
      <p:transition spd="slow" advTm="17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Persona Examples:  Auto Shoppers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438400" y="1371600"/>
            <a:ext cx="4114800" cy="762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u="sng"/>
              <a:t>Needs?  Desired Effects?</a:t>
            </a:r>
          </a:p>
          <a:p>
            <a:pPr algn="ctr">
              <a:buFont typeface="Wingdings" pitchFamily="2" charset="2"/>
              <a:buNone/>
            </a:pPr>
            <a:endParaRPr lang="en-US" sz="1200"/>
          </a:p>
          <a:p>
            <a:pPr algn="ctr">
              <a:buFont typeface="Wingdings" pitchFamily="2" charset="2"/>
              <a:buNone/>
            </a:pPr>
            <a:r>
              <a:rPr lang="en-US"/>
              <a:t>Budget Impact?</a:t>
            </a:r>
          </a:p>
          <a:p>
            <a:pPr algn="ctr">
              <a:buFont typeface="Wingdings" pitchFamily="2" charset="2"/>
              <a:buNone/>
            </a:pPr>
            <a:r>
              <a:rPr lang="en-US"/>
              <a:t>Image?</a:t>
            </a:r>
          </a:p>
          <a:p>
            <a:pPr algn="ctr">
              <a:buFont typeface="Wingdings" pitchFamily="2" charset="2"/>
              <a:buNone/>
            </a:pPr>
            <a:r>
              <a:rPr lang="en-US"/>
              <a:t>Other?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324600" y="3352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en-US" sz="2800" kern="0" dirty="0">
                <a:latin typeface="+mn-lt"/>
              </a:rPr>
              <a:t>“Player Paul”</a:t>
            </a:r>
          </a:p>
        </p:txBody>
      </p:sp>
      <p:pic>
        <p:nvPicPr>
          <p:cNvPr id="15366" name="Picture 6" descr="http://tbn3.google.com/images?q=tbn:lg2XKpXqQfvUNM:http://www.redhilldevelopmentcentre.co.uk/images/soccer_mom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752850"/>
            <a:ext cx="24955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http://tbn3.google.com/images?q=tbn:20fHbrcs_F1WWM:http://www.eliteprophoto.com/photographer/male_mode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3810000"/>
            <a:ext cx="16954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3352800"/>
            <a:ext cx="320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en-US" sz="2800" kern="0" dirty="0">
                <a:latin typeface="+mn-lt"/>
              </a:rPr>
              <a:t>“Soccer-mom Mary”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42150" y="64008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A8B827-A8D2-4E13-B2A4-511BBB362857}" type="slidenum">
              <a:rPr lang="en-US" sz="1200" smtClean="0">
                <a:solidFill>
                  <a:schemeClr val="folHlink"/>
                </a:solidFill>
              </a:rPr>
              <a:pPr/>
              <a:t>10</a:t>
            </a:fld>
            <a:endParaRPr lang="en-US" sz="1200" dirty="0">
              <a:solidFill>
                <a:schemeClr val="folHlink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45C712-2C96-4897-96FA-100661BCE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11"/>
    </mc:Choice>
    <mc:Fallback xmlns="">
      <p:transition spd="slow" advTm="10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B03D-FF5C-47AF-81C0-004D01834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FD522-F264-40DA-BAEE-C8C260689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Persona development is a powerful ORGANIZE tool</a:t>
            </a:r>
          </a:p>
          <a:p>
            <a:r>
              <a:rPr lang="en-US" dirty="0"/>
              <a:t>Produces an arch-type adopter who thinks and chooses alike</a:t>
            </a:r>
          </a:p>
          <a:p>
            <a:r>
              <a:rPr lang="en-US" dirty="0"/>
              <a:t>Allows you to better “see” how they will use and be impacted by your innovation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72548-0309-4BB6-8F7F-AE1102AD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1EFFE4-C027-4B1B-B365-37BA41B43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79"/>
    </mc:Choice>
    <mc:Fallback xmlns="">
      <p:transition spd="slow" advTm="61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81200"/>
            <a:ext cx="5257800" cy="2590800"/>
          </a:xfrm>
        </p:spPr>
        <p:txBody>
          <a:bodyPr/>
          <a:lstStyle/>
          <a:p>
            <a:r>
              <a:rPr lang="en-US" dirty="0"/>
              <a:t>See syllabus for time/date of Zoom session.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77D75-A96F-4F10-87E8-1846EE957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25555" r="35555" b="41111"/>
          <a:stretch/>
        </p:blipFill>
        <p:spPr>
          <a:xfrm>
            <a:off x="5702300" y="1447800"/>
            <a:ext cx="29209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84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Personas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Persona</a:t>
            </a:r>
          </a:p>
          <a:p>
            <a:pPr marL="795338" lvl="1" indent="-338138"/>
            <a:r>
              <a:rPr lang="en-US" sz="2800" dirty="0"/>
              <a:t>A archetype adopter</a:t>
            </a:r>
          </a:p>
          <a:p>
            <a:pPr marL="1195388" lvl="2" indent="-338138"/>
            <a:r>
              <a:rPr lang="en-US" sz="2400" dirty="0"/>
              <a:t>Based on </a:t>
            </a:r>
            <a:r>
              <a:rPr lang="en-US" sz="2400" b="1" dirty="0"/>
              <a:t>decision-driving </a:t>
            </a:r>
            <a:r>
              <a:rPr lang="en-US" sz="2400" dirty="0"/>
              <a:t>needs/wants/desires</a:t>
            </a:r>
          </a:p>
          <a:p>
            <a:pPr marL="795338" lvl="1" indent="-338138"/>
            <a:r>
              <a:rPr lang="en-US" sz="2800" dirty="0"/>
              <a:t>Someone who has a </a:t>
            </a:r>
            <a:r>
              <a:rPr lang="en-US" sz="2800" b="1" dirty="0"/>
              <a:t>specific want/need/desire </a:t>
            </a:r>
            <a:r>
              <a:rPr lang="en-US" sz="2800" dirty="0"/>
              <a:t>that is affected by a technology effect</a:t>
            </a:r>
          </a:p>
          <a:p>
            <a:pPr marL="1195388" lvl="2" indent="-338138">
              <a:buNone/>
            </a:pPr>
            <a:endParaRPr lang="en-US" sz="24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9FF9C7-49D4-4677-8229-522D75E12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35"/>
    </mc:Choice>
    <mc:Fallback xmlns="">
      <p:transition spd="slow" advTm="6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F8EE-9BC2-4E2F-9BAC-F653C34A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2AB8-1A0F-4A4E-82AA-D8A06B6AA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an ORGANIZE step</a:t>
            </a:r>
          </a:p>
          <a:p>
            <a:pPr lvl="1"/>
            <a:r>
              <a:rPr lang="en-US" dirty="0"/>
              <a:t>Take all the information generated by the Interviews for Insight (Diverge step) and other primary and secondary research and aggregate it into Personas</a:t>
            </a:r>
          </a:p>
          <a:p>
            <a:pPr lvl="1"/>
            <a:r>
              <a:rPr lang="en-US" dirty="0"/>
              <a:t>This is a </a:t>
            </a:r>
            <a:r>
              <a:rPr lang="en-US" dirty="0" err="1"/>
              <a:t>TWO-step</a:t>
            </a:r>
            <a:r>
              <a:rPr lang="en-US" dirty="0"/>
              <a:t> process</a:t>
            </a:r>
          </a:p>
          <a:p>
            <a:pPr lvl="2"/>
            <a:r>
              <a:rPr lang="en-US" dirty="0"/>
              <a:t>Categorize the IFI data</a:t>
            </a:r>
          </a:p>
          <a:p>
            <a:pPr lvl="2"/>
            <a:r>
              <a:rPr lang="en-US" dirty="0"/>
              <a:t>Connect various categories to specific Personas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51F04-39F8-4005-948C-FD64F0582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E037D8-A08B-4430-AA21-CDC2BD1D4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2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94"/>
    </mc:Choice>
    <mc:Fallback xmlns="">
      <p:transition spd="slow" advTm="96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B3223-C834-47AE-86E2-AAF977BF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IFI to Target Persona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06266-2581-4CA4-A609-6D3F52AA8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83C7D0-993F-4492-8676-7C87CFF34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693"/>
            <a:ext cx="9144000" cy="41766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2B1146-3AD0-47AD-BA5F-FD53F4042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85"/>
    </mc:Choice>
    <mc:Fallback xmlns="">
      <p:transition spd="slow" advTm="24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Objectives of Persona Modeling</a:t>
            </a:r>
          </a:p>
        </p:txBody>
      </p:sp>
      <p:sp>
        <p:nvSpPr>
          <p:cNvPr id="116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 those who </a:t>
            </a:r>
            <a:r>
              <a:rPr lang="en-US" b="1" dirty="0"/>
              <a:t>think and choose </a:t>
            </a:r>
            <a:r>
              <a:rPr lang="en-US" dirty="0"/>
              <a:t>alike</a:t>
            </a:r>
          </a:p>
          <a:p>
            <a:r>
              <a:rPr lang="en-US" dirty="0"/>
              <a:t>Gather insight into behavioral dynamics</a:t>
            </a:r>
          </a:p>
          <a:p>
            <a:pPr lvl="1"/>
            <a:r>
              <a:rPr lang="en-US" dirty="0"/>
              <a:t>Needs and desires</a:t>
            </a:r>
          </a:p>
          <a:p>
            <a:pPr lvl="1"/>
            <a:r>
              <a:rPr lang="en-US" dirty="0"/>
              <a:t>Thought modes</a:t>
            </a:r>
          </a:p>
          <a:p>
            <a:pPr lvl="1"/>
            <a:r>
              <a:rPr lang="en-US" dirty="0"/>
              <a:t>Behavior in different situations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4E200D-5AA6-4339-8CD8-FD45EAE36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2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6"/>
    </mc:Choice>
    <mc:Fallback xmlns="">
      <p:transition spd="slow" advTm="11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Persona Attributes</a:t>
            </a:r>
          </a:p>
        </p:txBody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sz="3200" dirty="0"/>
              <a:t>Build a picture of…</a:t>
            </a:r>
          </a:p>
          <a:p>
            <a:pPr marL="990600" lvl="1" indent="-533400"/>
            <a:r>
              <a:rPr lang="en-US" sz="2800" dirty="0"/>
              <a:t>Valued effects</a:t>
            </a:r>
          </a:p>
          <a:p>
            <a:pPr marL="1371600" lvl="2" indent="-457200"/>
            <a:r>
              <a:rPr lang="en-US" sz="2400" dirty="0"/>
              <a:t>Different personas have different values</a:t>
            </a:r>
          </a:p>
          <a:p>
            <a:pPr marL="990600" lvl="1" indent="-533400"/>
            <a:r>
              <a:rPr lang="en-US" sz="2800" dirty="0"/>
              <a:t>Decision States</a:t>
            </a:r>
          </a:p>
          <a:p>
            <a:pPr marL="1371600" lvl="2" indent="-457200"/>
            <a:r>
              <a:rPr lang="en-US" sz="2400" dirty="0"/>
              <a:t>Persona’s have a decision process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6AFA0C-73F5-4DA6-8272-DBC69DB89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5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9"/>
    </mc:Choice>
    <mc:Fallback xmlns="">
      <p:transition spd="slow" advTm="20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AnnTaylor Stores Corp. example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124200" y="2286000"/>
            <a:ext cx="2514600" cy="23622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000" b="1"/>
              <a:t>Which Way?</a:t>
            </a:r>
          </a:p>
          <a:p>
            <a:pPr algn="ctr">
              <a:buFont typeface="Wingdings" pitchFamily="2" charset="2"/>
              <a:buNone/>
            </a:pPr>
            <a:r>
              <a:rPr lang="en-US" sz="2000"/>
              <a:t>(if either)</a:t>
            </a:r>
          </a:p>
          <a:p>
            <a:pPr algn="ctr">
              <a:buFont typeface="Wingdings" pitchFamily="2" charset="2"/>
              <a:buNone/>
            </a:pPr>
            <a:r>
              <a:rPr lang="en-US" sz="2000"/>
              <a:t>Elegant</a:t>
            </a:r>
          </a:p>
          <a:p>
            <a:pPr algn="ctr">
              <a:buFont typeface="Wingdings" pitchFamily="2" charset="2"/>
              <a:buNone/>
            </a:pPr>
            <a:r>
              <a:rPr lang="en-US" sz="2000"/>
              <a:t>Budget Impact</a:t>
            </a:r>
          </a:p>
          <a:p>
            <a:pPr algn="ctr">
              <a:buFont typeface="Wingdings" pitchFamily="2" charset="2"/>
              <a:buNone/>
            </a:pPr>
            <a:r>
              <a:rPr lang="en-US" sz="2000"/>
              <a:t>Hip</a:t>
            </a:r>
          </a:p>
          <a:p>
            <a:pPr algn="ctr">
              <a:buFont typeface="Wingdings" pitchFamily="2" charset="2"/>
              <a:buNone/>
            </a:pPr>
            <a:r>
              <a:rPr lang="en-US" sz="2000"/>
              <a:t>Casual</a:t>
            </a:r>
          </a:p>
          <a:p>
            <a:pPr algn="ctr">
              <a:buFont typeface="Wingdings" pitchFamily="2" charset="2"/>
              <a:buNone/>
            </a:pPr>
            <a:r>
              <a:rPr lang="en-US" sz="2000"/>
              <a:t>Professional </a:t>
            </a:r>
          </a:p>
          <a:p>
            <a:pPr algn="ctr">
              <a:buFont typeface="Wingdings" pitchFamily="2" charset="2"/>
              <a:buNone/>
            </a:pPr>
            <a:endParaRPr lang="en-US" sz="200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34950" y="16764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en-US" sz="2400" b="1" u="sng" kern="0" dirty="0">
                <a:latin typeface="+mn-lt"/>
              </a:rPr>
              <a:t>“Ann”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853113" y="16764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en-US" sz="2400" b="1" u="sng" kern="0" dirty="0">
                <a:latin typeface="+mn-lt"/>
              </a:rPr>
              <a:t>“Loft”</a:t>
            </a:r>
          </a:p>
        </p:txBody>
      </p:sp>
      <p:pic>
        <p:nvPicPr>
          <p:cNvPr id="10246" name="Picture 2" descr="Print Squareneck Dres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243138"/>
            <a:ext cx="2697162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http://tbn0.google.com/images?q=tbn:hRxMDO6AgwellM:http://preppyjournal.com/images/march06/anntaylor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209800"/>
            <a:ext cx="24511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48" name="Straight Arrow Connector 9"/>
          <p:cNvCxnSpPr>
            <a:cxnSpLocks noChangeShapeType="1"/>
          </p:cNvCxnSpPr>
          <p:nvPr/>
        </p:nvCxnSpPr>
        <p:spPr bwMode="auto">
          <a:xfrm>
            <a:off x="4819650" y="3217863"/>
            <a:ext cx="533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9" name="Straight Arrow Connector 11"/>
          <p:cNvCxnSpPr>
            <a:cxnSpLocks noChangeShapeType="1"/>
          </p:cNvCxnSpPr>
          <p:nvPr/>
        </p:nvCxnSpPr>
        <p:spPr bwMode="auto">
          <a:xfrm>
            <a:off x="5181600" y="3617913"/>
            <a:ext cx="533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0" name="Straight Arrow Connector 12"/>
          <p:cNvCxnSpPr>
            <a:cxnSpLocks noChangeShapeType="1"/>
          </p:cNvCxnSpPr>
          <p:nvPr/>
        </p:nvCxnSpPr>
        <p:spPr bwMode="auto">
          <a:xfrm>
            <a:off x="4648200" y="3960813"/>
            <a:ext cx="533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1" name="Straight Arrow Connector 13"/>
          <p:cNvCxnSpPr>
            <a:cxnSpLocks noChangeShapeType="1"/>
          </p:cNvCxnSpPr>
          <p:nvPr/>
        </p:nvCxnSpPr>
        <p:spPr bwMode="auto">
          <a:xfrm>
            <a:off x="4876800" y="4341813"/>
            <a:ext cx="533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2" name="Straight Arrow Connector 14"/>
          <p:cNvCxnSpPr>
            <a:cxnSpLocks noChangeShapeType="1"/>
          </p:cNvCxnSpPr>
          <p:nvPr/>
        </p:nvCxnSpPr>
        <p:spPr bwMode="auto">
          <a:xfrm flipH="1">
            <a:off x="3276600" y="3217863"/>
            <a:ext cx="533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3" name="Straight Arrow Connector 18"/>
          <p:cNvCxnSpPr>
            <a:cxnSpLocks noChangeShapeType="1"/>
          </p:cNvCxnSpPr>
          <p:nvPr/>
        </p:nvCxnSpPr>
        <p:spPr bwMode="auto">
          <a:xfrm flipH="1">
            <a:off x="3048000" y="3617913"/>
            <a:ext cx="533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4" name="Straight Arrow Connector 19"/>
          <p:cNvCxnSpPr>
            <a:cxnSpLocks noChangeShapeType="1"/>
          </p:cNvCxnSpPr>
          <p:nvPr/>
        </p:nvCxnSpPr>
        <p:spPr bwMode="auto">
          <a:xfrm flipH="1">
            <a:off x="3581400" y="3960813"/>
            <a:ext cx="533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5" name="Straight Arrow Connector 20"/>
          <p:cNvCxnSpPr>
            <a:cxnSpLocks noChangeShapeType="1"/>
          </p:cNvCxnSpPr>
          <p:nvPr/>
        </p:nvCxnSpPr>
        <p:spPr bwMode="auto">
          <a:xfrm flipH="1">
            <a:off x="3429000" y="4341813"/>
            <a:ext cx="533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6" name="Straight Connector 17"/>
          <p:cNvCxnSpPr>
            <a:cxnSpLocks noChangeShapeType="1"/>
          </p:cNvCxnSpPr>
          <p:nvPr/>
        </p:nvCxnSpPr>
        <p:spPr bwMode="auto">
          <a:xfrm>
            <a:off x="3467100" y="2971800"/>
            <a:ext cx="18288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7" name="Straight Arrow Connector 20"/>
          <p:cNvCxnSpPr>
            <a:cxnSpLocks noChangeShapeType="1"/>
          </p:cNvCxnSpPr>
          <p:nvPr/>
        </p:nvCxnSpPr>
        <p:spPr bwMode="auto">
          <a:xfrm flipH="1">
            <a:off x="3124200" y="4675188"/>
            <a:ext cx="533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8" name="Straight Arrow Connector 13"/>
          <p:cNvCxnSpPr>
            <a:cxnSpLocks noChangeShapeType="1"/>
          </p:cNvCxnSpPr>
          <p:nvPr/>
        </p:nvCxnSpPr>
        <p:spPr bwMode="auto">
          <a:xfrm>
            <a:off x="5105400" y="4675188"/>
            <a:ext cx="533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F051A9-00B1-486A-A1CE-B4B1D139C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CD082A-9C18-434B-82C4-6C2C1604B71A}"/>
              </a:ext>
            </a:extLst>
          </p:cNvPr>
          <p:cNvSpPr txBox="1"/>
          <p:nvPr/>
        </p:nvSpPr>
        <p:spPr>
          <a:xfrm>
            <a:off x="1828800" y="1138170"/>
            <a:ext cx="4962962" cy="307777"/>
          </a:xfrm>
          <a:prstGeom prst="rect">
            <a:avLst/>
          </a:prstGeom>
          <a:noFill/>
          <a:ln w="28575">
            <a:solidFill>
              <a:srgbClr val="F8900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Read “What would Ann Do?” on Blackboard in “Readings” folder</a:t>
            </a:r>
          </a:p>
        </p:txBody>
      </p:sp>
    </p:spTree>
    <p:extLst>
      <p:ext uri="{BB962C8B-B14F-4D97-AF65-F5344CB8AC3E}">
        <p14:creationId xmlns:p14="http://schemas.microsoft.com/office/powerpoint/2010/main" val="23345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37"/>
    </mc:Choice>
    <mc:Fallback xmlns="">
      <p:transition spd="slow" advTm="108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Adopter </a:t>
            </a:r>
            <a:r>
              <a:rPr lang="en-US" dirty="0">
                <a:sym typeface="Wingdings" panose="05000000000000000000" pitchFamily="2" charset="2"/>
              </a:rPr>
              <a:t>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Illustrates the connections</a:t>
            </a:r>
          </a:p>
          <a:p>
            <a:pPr lvl="1"/>
            <a:r>
              <a:rPr lang="en-US" dirty="0"/>
              <a:t>What value proposition does your innovation create for the would-be adopter?</a:t>
            </a:r>
          </a:p>
          <a:p>
            <a:pPr lvl="2"/>
            <a:r>
              <a:rPr lang="en-US" dirty="0"/>
              <a:t>What is the offering attribute that creates this effect?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09675-4843-444F-AB16-DB9AEE8F1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02197"/>
            <a:ext cx="8480168" cy="163080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6E5DAA-BCC9-4650-8EC3-5B8A0BEA8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1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36"/>
    </mc:Choice>
    <mc:Fallback xmlns="">
      <p:transition spd="slow" advTm="164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a Persona</a:t>
            </a:r>
          </a:p>
        </p:txBody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4450"/>
            <a:ext cx="8686800" cy="4629150"/>
          </a:xfrm>
        </p:spPr>
        <p:txBody>
          <a:bodyPr/>
          <a:lstStyle/>
          <a:p>
            <a:r>
              <a:rPr lang="en-US" sz="2800" dirty="0"/>
              <a:t>Propose persona categories</a:t>
            </a:r>
          </a:p>
          <a:p>
            <a:pPr lvl="1"/>
            <a:r>
              <a:rPr lang="en-US" sz="2400" dirty="0"/>
              <a:t>Wants – Objectives categories – best for uncovering value</a:t>
            </a:r>
          </a:p>
          <a:p>
            <a:pPr lvl="1"/>
            <a:r>
              <a:rPr lang="en-US" dirty="0"/>
              <a:t>Aggregate on common </a:t>
            </a:r>
            <a:r>
              <a:rPr lang="en-US" b="1" dirty="0"/>
              <a:t>decision-driving </a:t>
            </a:r>
            <a:r>
              <a:rPr lang="en-US" dirty="0"/>
              <a:t>needs/wants/desires</a:t>
            </a:r>
            <a:endParaRPr lang="en-US" sz="2400" dirty="0"/>
          </a:p>
          <a:p>
            <a:r>
              <a:rPr lang="en-US" sz="2800" b="1" dirty="0"/>
              <a:t>Construct a story (storyboard the process)</a:t>
            </a:r>
          </a:p>
          <a:p>
            <a:pPr lvl="1"/>
            <a:r>
              <a:rPr lang="en-US" sz="2400" dirty="0"/>
              <a:t>Describe the person</a:t>
            </a:r>
          </a:p>
          <a:p>
            <a:pPr lvl="1"/>
            <a:r>
              <a:rPr lang="en-US" sz="2400" dirty="0"/>
              <a:t>Describe the wants, objectives, motivations</a:t>
            </a:r>
          </a:p>
          <a:p>
            <a:r>
              <a:rPr lang="en-US" sz="2800" dirty="0"/>
              <a:t>Identify examples</a:t>
            </a:r>
          </a:p>
          <a:p>
            <a:pPr lvl="1"/>
            <a:r>
              <a:rPr lang="en-US" sz="2400" dirty="0"/>
              <a:t>Specific people</a:t>
            </a:r>
          </a:p>
          <a:p>
            <a:pPr lvl="1"/>
            <a:r>
              <a:rPr lang="en-US" sz="2400" dirty="0"/>
              <a:t>Experience-based constructs</a:t>
            </a:r>
          </a:p>
          <a:p>
            <a:pPr lvl="1"/>
            <a:r>
              <a:rPr lang="en-US" sz="2400" dirty="0"/>
              <a:t>Interviews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526305-C2C5-4538-9C59-B503B2F33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43"/>
    </mc:Choice>
    <mc:Fallback xmlns="">
      <p:transition spd="slow" advTm="4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10099</TotalTime>
  <Words>373</Words>
  <Application>Microsoft Office PowerPoint</Application>
  <PresentationFormat>On-screen Show (4:3)</PresentationFormat>
  <Paragraphs>90</Paragraphs>
  <Slides>12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Wingdings</vt:lpstr>
      <vt:lpstr>blank</vt:lpstr>
      <vt:lpstr>PowerPoint Presentation</vt:lpstr>
      <vt:lpstr>Personas</vt:lpstr>
      <vt:lpstr>Persona Development</vt:lpstr>
      <vt:lpstr>IFI to Target Persona</vt:lpstr>
      <vt:lpstr>Objectives of Persona Modeling</vt:lpstr>
      <vt:lpstr>Persona Attributes</vt:lpstr>
      <vt:lpstr>AnnTaylor Stores Corp. example</vt:lpstr>
      <vt:lpstr>Adopter  Innovation</vt:lpstr>
      <vt:lpstr>Creating a Persona</vt:lpstr>
      <vt:lpstr>Persona Examples:  Auto Shoppers</vt:lpstr>
      <vt:lpstr>Summary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928</cp:revision>
  <cp:lastPrinted>2019-08-17T17:21:46Z</cp:lastPrinted>
  <dcterms:created xsi:type="dcterms:W3CDTF">2003-10-03T23:08:19Z</dcterms:created>
  <dcterms:modified xsi:type="dcterms:W3CDTF">2022-07-29T21:45:41Z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