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22"/>
  </p:notesMasterIdLst>
  <p:handoutMasterIdLst>
    <p:handoutMasterId r:id="rId23"/>
  </p:handoutMasterIdLst>
  <p:sldIdLst>
    <p:sldId id="792" r:id="rId2"/>
    <p:sldId id="1887" r:id="rId3"/>
    <p:sldId id="1909" r:id="rId4"/>
    <p:sldId id="1914" r:id="rId5"/>
    <p:sldId id="1915" r:id="rId6"/>
    <p:sldId id="1878" r:id="rId7"/>
    <p:sldId id="1916" r:id="rId8"/>
    <p:sldId id="1957" r:id="rId9"/>
    <p:sldId id="1921" r:id="rId10"/>
    <p:sldId id="1922" r:id="rId11"/>
    <p:sldId id="1919" r:id="rId12"/>
    <p:sldId id="1959" r:id="rId13"/>
    <p:sldId id="1923" r:id="rId14"/>
    <p:sldId id="1960" r:id="rId15"/>
    <p:sldId id="1918" r:id="rId16"/>
    <p:sldId id="1856" r:id="rId17"/>
    <p:sldId id="1955" r:id="rId18"/>
    <p:sldId id="1961" r:id="rId19"/>
    <p:sldId id="1956" r:id="rId20"/>
    <p:sldId id="1958" r:id="rId21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00D"/>
    <a:srgbClr val="912D01"/>
    <a:srgbClr val="FFFF00"/>
    <a:srgbClr val="802601"/>
    <a:srgbClr val="FFCD23"/>
    <a:srgbClr val="E6AF00"/>
    <a:srgbClr val="902D01"/>
    <a:srgbClr val="802D01"/>
    <a:srgbClr val="FFFF4B"/>
    <a:srgbClr val="FED1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5" autoAdjust="0"/>
    <p:restoredTop sz="94701" autoAdjust="0"/>
  </p:normalViewPr>
  <p:slideViewPr>
    <p:cSldViewPr>
      <p:cViewPr varScale="1">
        <p:scale>
          <a:sx n="57" d="100"/>
          <a:sy n="57" d="100"/>
        </p:scale>
        <p:origin x="1238" y="1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>
        <p:scale>
          <a:sx n="100" d="100"/>
          <a:sy n="100" d="100"/>
        </p:scale>
        <p:origin x="1222" y="-1574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4" y="77898"/>
            <a:ext cx="3841281" cy="619971"/>
          </a:xfrm>
          <a:prstGeom prst="rect">
            <a:avLst/>
          </a:prstGeom>
        </p:spPr>
        <p:txBody>
          <a:bodyPr vert="horz" lIns="93435" tIns="46718" rIns="93435" bIns="46718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8" y="8841741"/>
            <a:ext cx="3057053" cy="465773"/>
          </a:xfrm>
          <a:prstGeom prst="rect">
            <a:avLst/>
          </a:prstGeom>
        </p:spPr>
        <p:txBody>
          <a:bodyPr vert="horz" lIns="93435" tIns="46718" rIns="93435" bIns="46718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580" tIns="46289" rIns="92580" bIns="46289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7/29/2022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8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3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8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6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6E8FA1-B90B-47DA-B8ED-97EAC0E3BBEA}" type="slidenum">
              <a:rPr lang="en-US"/>
              <a:pPr/>
              <a:t>12</a:t>
            </a:fld>
            <a:endParaRPr lang="en-US"/>
          </a:p>
        </p:txBody>
      </p:sp>
      <p:sp>
        <p:nvSpPr>
          <p:cNvPr id="1175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5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704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>
            <a:lvl2pPr>
              <a:buClr>
                <a:srgbClr val="912D01"/>
              </a:buClr>
              <a:defRPr/>
            </a:lvl2pPr>
            <a:lvl4pPr>
              <a:buClr>
                <a:srgbClr val="912D01"/>
              </a:buClr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0" y="109537"/>
            <a:ext cx="8163719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57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2022  by Timothy L. Faley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635F9F-4AC5-40E5-A64B-892E38C113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8083"/>
            <a:ext cx="751680" cy="602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92759-4D0D-4572-853A-85A2622895F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" y="-2"/>
            <a:ext cx="919162" cy="9191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mailto:Tfaley@UVI.edu" TargetMode="External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2510" y="0"/>
            <a:ext cx="9156510" cy="2286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7446" y="381000"/>
            <a:ext cx="3178954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029" sz="3600" b="1" dirty="0">
                <a:ln w="50800"/>
                <a:solidFill>
                  <a:schemeClr val="bg1"/>
                </a:solidFill>
              </a:rPr>
              <a:t>CLIC 804:</a:t>
            </a:r>
          </a:p>
          <a:p>
            <a:r>
              <a:rPr lang="en-029" sz="3600" b="1" dirty="0">
                <a:ln w="50800"/>
                <a:solidFill>
                  <a:schemeClr val="bg1"/>
                </a:solidFill>
              </a:rPr>
              <a:t>Innovation by</a:t>
            </a:r>
          </a:p>
          <a:p>
            <a:r>
              <a:rPr lang="en-029" sz="3600" b="1" dirty="0">
                <a:ln w="50800"/>
                <a:solidFill>
                  <a:schemeClr val="bg1"/>
                </a:solidFill>
              </a:rPr>
              <a:t>Design</a:t>
            </a:r>
            <a:endParaRPr lang="en-US" sz="3600" b="1" dirty="0">
              <a:ln w="50800"/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95008-640A-49F8-B6C8-5CB4716F3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0" y="69850"/>
            <a:ext cx="2209800" cy="2209800"/>
          </a:xfrm>
          <a:prstGeom prst="rect">
            <a:avLst/>
          </a:prstGeom>
          <a:solidFill>
            <a:srgbClr val="FED10A"/>
          </a:solidFill>
        </p:spPr>
      </p:pic>
      <p:sp>
        <p:nvSpPr>
          <p:cNvPr id="8" name="Title 4">
            <a:extLst>
              <a:ext uri="{FF2B5EF4-FFF2-40B4-BE49-F238E27FC236}">
                <a16:creationId xmlns:a16="http://schemas.microsoft.com/office/drawing/2014/main" id="{6CA096CC-9060-4B7E-9BA1-608BD5B7E970}"/>
              </a:ext>
            </a:extLst>
          </p:cNvPr>
          <p:cNvSpPr txBox="1">
            <a:spLocks/>
          </p:cNvSpPr>
          <p:nvPr/>
        </p:nvSpPr>
        <p:spPr bwMode="auto">
          <a:xfrm>
            <a:off x="0" y="3908524"/>
            <a:ext cx="9144000" cy="663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3B4445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rgbClr val="FFC000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 kern="0" dirty="0"/>
              <a:t>Session 07A:</a:t>
            </a:r>
          </a:p>
          <a:p>
            <a:pPr algn="ctr"/>
            <a:r>
              <a:rPr lang="en-US" sz="3200" b="1" kern="0" dirty="0"/>
              <a:t>Innovation Pyramid Level 2– Solution Formulation</a:t>
            </a:r>
            <a:endParaRPr lang="en-US" sz="3200" dirty="0"/>
          </a:p>
          <a:p>
            <a:pPr algn="ctr"/>
            <a:endParaRPr lang="en-US" sz="3200" b="1" kern="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726796-0D3E-4A58-94A2-E0862107665C}"/>
              </a:ext>
            </a:extLst>
          </p:cNvPr>
          <p:cNvSpPr/>
          <p:nvPr/>
        </p:nvSpPr>
        <p:spPr>
          <a:xfrm>
            <a:off x="-12510" y="4751963"/>
            <a:ext cx="91565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3B4445"/>
                </a:solidFill>
              </a:rPr>
              <a:t>Dr. Tim Faley</a:t>
            </a:r>
          </a:p>
          <a:p>
            <a:pPr marL="0" indent="0" algn="ctr">
              <a:buNone/>
            </a:pPr>
            <a:r>
              <a:rPr lang="en-029" sz="1600" dirty="0" err="1">
                <a:solidFill>
                  <a:srgbClr val="3B4445"/>
                </a:solidFill>
              </a:rPr>
              <a:t>Kiril</a:t>
            </a:r>
            <a:r>
              <a:rPr lang="en-029" sz="1600" dirty="0">
                <a:solidFill>
                  <a:srgbClr val="3B4445"/>
                </a:solidFill>
              </a:rPr>
              <a:t> Sokoloff Distinguished Professor of Entrepreneurship</a:t>
            </a:r>
            <a:endParaRPr lang="en-US" sz="16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600" dirty="0">
                <a:solidFill>
                  <a:srgbClr val="3B4445"/>
                </a:solidFill>
              </a:rPr>
              <a:t>Special Assistant to the President for Entrepreneurial Initiatives</a:t>
            </a:r>
            <a:endParaRPr lang="en-US" sz="16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600" b="1" dirty="0">
                <a:solidFill>
                  <a:srgbClr val="3B4445"/>
                </a:solidFill>
              </a:rPr>
              <a:t>University of the Virgin Islands</a:t>
            </a:r>
          </a:p>
          <a:p>
            <a:pPr marL="0" indent="0" algn="ctr">
              <a:buNone/>
            </a:pPr>
            <a:r>
              <a:rPr lang="en-029" sz="1600" b="1" dirty="0">
                <a:solidFill>
                  <a:srgbClr val="3B4445"/>
                </a:solidFill>
                <a:hlinkClick r:id="rId6"/>
              </a:rPr>
              <a:t>Tfaley@UVI.edu</a:t>
            </a:r>
            <a:endParaRPr lang="en-029" sz="1600" b="1" dirty="0">
              <a:solidFill>
                <a:srgbClr val="3B4445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1655EE-55F7-46B0-A796-11D53DC277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883639"/>
            <a:ext cx="1371600" cy="1974361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FDD655B0-0276-451D-BB39-9B2ED2C0D9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24600" y="6400800"/>
            <a:ext cx="144780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01"/>
    </mc:Choice>
    <mc:Fallback xmlns="">
      <p:transition spd="slow" advTm="406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B4738-6F37-44B0-87BA-D896A079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Interviewing for Insight </a:t>
            </a:r>
            <a:r>
              <a:rPr lang="en-US" sz="2400" dirty="0"/>
              <a:t>(see deck 7B for details)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406B0-689B-4F1B-9E85-96CF1B8FF1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14400"/>
            <a:ext cx="7772400" cy="4876800"/>
          </a:xfrm>
        </p:spPr>
        <p:txBody>
          <a:bodyPr/>
          <a:lstStyle/>
          <a:p>
            <a:r>
              <a:rPr lang="en-US" sz="2400" dirty="0"/>
              <a:t>Who</a:t>
            </a:r>
          </a:p>
          <a:p>
            <a:pPr lvl="1"/>
            <a:r>
              <a:rPr lang="en-US" sz="2000" dirty="0"/>
              <a:t>360</a:t>
            </a:r>
            <a:r>
              <a:rPr lang="en-US" sz="2000" baseline="30000" dirty="0"/>
              <a:t>o</a:t>
            </a:r>
            <a:r>
              <a:rPr lang="en-US" sz="2000" dirty="0"/>
              <a:t> around Principal Adopter</a:t>
            </a:r>
          </a:p>
          <a:p>
            <a:pPr lvl="2"/>
            <a:r>
              <a:rPr lang="en-US" sz="1800" dirty="0"/>
              <a:t>Start with Principal Adopter’s &amp; BATNO</a:t>
            </a:r>
          </a:p>
          <a:p>
            <a:pPr lvl="3"/>
            <a:r>
              <a:rPr lang="en-US" sz="1800" dirty="0"/>
              <a:t>Best Alternative To a New Option for the Adopter</a:t>
            </a:r>
          </a:p>
          <a:p>
            <a:pPr lvl="4"/>
            <a:r>
              <a:rPr lang="en-US" sz="1800" dirty="0"/>
              <a:t>What do they like about it? What is not working for them?</a:t>
            </a:r>
          </a:p>
          <a:p>
            <a:pPr lvl="2"/>
            <a:r>
              <a:rPr lang="en-US" sz="1800" dirty="0"/>
              <a:t>Broaden interviews to include (perhaps)</a:t>
            </a:r>
          </a:p>
          <a:p>
            <a:pPr lvl="3"/>
            <a:r>
              <a:rPr lang="en-US" sz="1800" dirty="0"/>
              <a:t>Principal Adopter’s bosses, suppliers, industry experts, etc.</a:t>
            </a:r>
          </a:p>
          <a:p>
            <a:r>
              <a:rPr lang="en-US" sz="2400" dirty="0"/>
              <a:t>How</a:t>
            </a:r>
          </a:p>
          <a:p>
            <a:pPr lvl="1"/>
            <a:r>
              <a:rPr lang="en-US" sz="2000" dirty="0"/>
              <a:t>Let them talk. You are </a:t>
            </a:r>
            <a:r>
              <a:rPr lang="en-US" sz="2000" b="1" dirty="0"/>
              <a:t>not selling </a:t>
            </a:r>
            <a:r>
              <a:rPr lang="en-US" sz="2000" dirty="0"/>
              <a:t>your idea, you are gathering information (obtaining insights)</a:t>
            </a:r>
          </a:p>
          <a:p>
            <a:pPr lvl="1"/>
            <a:r>
              <a:rPr lang="en-US" sz="2000" dirty="0"/>
              <a:t>Pay attention to non-verbal ques (face-to-face conversation is best!)</a:t>
            </a:r>
          </a:p>
          <a:p>
            <a:r>
              <a:rPr lang="en-US" sz="2400" dirty="0"/>
              <a:t>What (Outcome)</a:t>
            </a:r>
          </a:p>
          <a:p>
            <a:pPr lvl="1"/>
            <a:r>
              <a:rPr lang="en-US" sz="2000" dirty="0"/>
              <a:t>Target Adopter has a </a:t>
            </a:r>
            <a:r>
              <a:rPr lang="en-US" sz="2000" b="1" dirty="0"/>
              <a:t>clear set </a:t>
            </a:r>
            <a:r>
              <a:rPr lang="en-US" sz="2000" dirty="0"/>
              <a:t>of unmet/under-met needs/wants desires</a:t>
            </a:r>
          </a:p>
          <a:p>
            <a:pPr lvl="4"/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E7080-F2D0-4172-9934-DC5E131291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91F3233B-6FFC-4CFE-94F0-4AAB515E39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800"/>
            <a:ext cx="17526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6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889"/>
    </mc:Choice>
    <mc:Fallback xmlns="">
      <p:transition spd="slow" advTm="1718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8C3E8-305F-4978-B591-932B3BF98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DOC Process to Analyze IFI data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E65DB5C-3E3F-4BAB-95F8-C8FDCB48A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814" y="1447800"/>
            <a:ext cx="6607917" cy="18288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DC67B-5492-4C01-9767-69FC7A1250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B8127A-CF1B-4BE5-9248-E03A42DFD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591943"/>
            <a:ext cx="7288427" cy="27326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1646E5-8B6D-4D22-B6B7-6A96FE7D471E}"/>
              </a:ext>
            </a:extLst>
          </p:cNvPr>
          <p:cNvSpPr txBox="1"/>
          <p:nvPr/>
        </p:nvSpPr>
        <p:spPr>
          <a:xfrm>
            <a:off x="914400" y="978568"/>
            <a:ext cx="7140032" cy="307777"/>
          </a:xfrm>
          <a:prstGeom prst="rect">
            <a:avLst/>
          </a:prstGeom>
          <a:noFill/>
          <a:ln w="28575">
            <a:solidFill>
              <a:srgbClr val="F8900D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See Slide Deck 7B and 7C for details on open-ended interviewing and Persona Development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89D4C21-B418-416E-A07C-FC42FBA02D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77000"/>
            <a:ext cx="1752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15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663"/>
    </mc:Choice>
    <mc:Fallback xmlns="">
      <p:transition spd="slow" advTm="52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Target Adopter development</a:t>
            </a:r>
          </a:p>
        </p:txBody>
      </p:sp>
      <p:sp>
        <p:nvSpPr>
          <p:cNvPr id="1168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Details of Persona Development, see slide deck 07C.</a:t>
            </a:r>
          </a:p>
          <a:p>
            <a:endParaRPr lang="en-US" dirty="0"/>
          </a:p>
          <a:p>
            <a:r>
              <a:rPr lang="en-US" dirty="0"/>
              <a:t>For Details of open-ended interviewing (“Interviewing for Insight”), see slide deck 07B.</a:t>
            </a:r>
            <a:br>
              <a:rPr lang="en-US" dirty="0"/>
            </a:b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9D5C45A-BE33-45D4-8660-C96F2CA69C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5412"/>
            <a:ext cx="1828800" cy="38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22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18"/>
    </mc:Choice>
    <mc:Fallback xmlns="">
      <p:transition spd="slow" advTm="27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3F305-C3B1-4213-A193-990E2609D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2: Steps 2 and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703F55-5D9D-46E3-A262-B87FD0AE6B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1143000"/>
            <a:ext cx="5181601" cy="1828800"/>
          </a:xfrm>
        </p:spPr>
        <p:txBody>
          <a:bodyPr/>
          <a:lstStyle/>
          <a:p>
            <a:r>
              <a:rPr lang="en-US" sz="2400" dirty="0"/>
              <a:t>Step 2: Determine a solution approach.</a:t>
            </a:r>
          </a:p>
          <a:p>
            <a:pPr lvl="1"/>
            <a:r>
              <a:rPr lang="en-US" sz="2000" dirty="0"/>
              <a:t>Get out of your pre-conceived “solution” box!</a:t>
            </a:r>
          </a:p>
          <a:p>
            <a:pPr lvl="2"/>
            <a:r>
              <a:rPr lang="en-US" sz="1600" dirty="0"/>
              <a:t>A “restaurant” is an approach; an “on-line degree-program” is an approach (neither are detailed solutions</a:t>
            </a:r>
          </a:p>
          <a:p>
            <a:pPr lvl="1"/>
            <a:r>
              <a:rPr lang="en-US" sz="2000" dirty="0"/>
              <a:t>Articulate “guiding principles” of the solution</a:t>
            </a:r>
          </a:p>
          <a:p>
            <a:pPr lvl="1"/>
            <a:endParaRPr lang="en-US" sz="2000" dirty="0"/>
          </a:p>
          <a:p>
            <a:r>
              <a:rPr lang="en-US" sz="2400" dirty="0"/>
              <a:t>Step 3: Craft a detailed solution.</a:t>
            </a:r>
          </a:p>
          <a:p>
            <a:pPr lvl="1"/>
            <a:r>
              <a:rPr lang="en-US" sz="2000" dirty="0"/>
              <a:t>Steps 3 &amp; 4 will take NUMEROUS DOC Process Applications</a:t>
            </a:r>
          </a:p>
          <a:p>
            <a:pPr lvl="1"/>
            <a:r>
              <a:rPr lang="en-US" sz="2000" dirty="0"/>
              <a:t>Ensure work many levels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D1C4EE-4ABC-49DA-B983-18EAB5E99C8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6608B33C-AC21-4F3A-9FD6-E42B021FFB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00" y="3305175"/>
            <a:ext cx="3048000" cy="283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6CAA99DC-85F5-4C1E-A1C3-1CBFDB9B29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798"/>
            <a:ext cx="17526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05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41"/>
    </mc:Choice>
    <mc:Fallback xmlns="">
      <p:transition spd="slow" advTm="121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3429000"/>
          </a:xfrm>
        </p:spPr>
        <p:txBody>
          <a:bodyPr>
            <a:normAutofit fontScale="25000" lnSpcReduction="20000"/>
          </a:bodyPr>
          <a:lstStyle/>
          <a:p>
            <a:pPr>
              <a:defRPr/>
            </a:pPr>
            <a:r>
              <a:rPr lang="en-US" sz="7200" b="1" dirty="0"/>
              <a:t>Feature Level:  “Me Too” Products-</a:t>
            </a:r>
            <a:r>
              <a:rPr lang="en-US" sz="6400" dirty="0"/>
              <a:t>-essentially a </a:t>
            </a:r>
            <a:r>
              <a:rPr lang="en-US" sz="6400" b="1" dirty="0"/>
              <a:t>product/service </a:t>
            </a:r>
            <a:r>
              <a:rPr lang="en-US" sz="6400" dirty="0"/>
              <a:t>to those that exist, but with some advantage, such as:</a:t>
            </a:r>
          </a:p>
          <a:p>
            <a:pPr lvl="1">
              <a:defRPr/>
            </a:pPr>
            <a:r>
              <a:rPr lang="en-US" sz="6400" u="sng" dirty="0"/>
              <a:t>New Features</a:t>
            </a:r>
            <a:r>
              <a:rPr lang="en-US" sz="6400" dirty="0"/>
              <a:t>. Increased convenience (ex. new delivery mechanism to user, Netflix vs. Blockbuster)</a:t>
            </a:r>
          </a:p>
          <a:p>
            <a:pPr lvl="1">
              <a:defRPr/>
            </a:pPr>
            <a:r>
              <a:rPr lang="en-US" sz="6400" dirty="0"/>
              <a:t>Inherent </a:t>
            </a:r>
            <a:r>
              <a:rPr lang="en-US" sz="6400" u="sng" dirty="0"/>
              <a:t>cost advantage</a:t>
            </a:r>
            <a:r>
              <a:rPr lang="en-US" sz="6400" dirty="0"/>
              <a:t>s over incumbents, such as:</a:t>
            </a:r>
          </a:p>
          <a:p>
            <a:pPr lvl="2">
              <a:defRPr/>
            </a:pPr>
            <a:r>
              <a:rPr lang="en-US" sz="4400" dirty="0"/>
              <a:t>Lower capital requirements</a:t>
            </a:r>
          </a:p>
          <a:p>
            <a:pPr lvl="2">
              <a:defRPr/>
            </a:pPr>
            <a:r>
              <a:rPr lang="en-US" sz="4400" dirty="0"/>
              <a:t>Lower raw material costs</a:t>
            </a:r>
          </a:p>
          <a:p>
            <a:pPr lvl="2">
              <a:defRPr/>
            </a:pPr>
            <a:r>
              <a:rPr lang="en-US" sz="4400" dirty="0"/>
              <a:t>Economy of scale (ex. Using the internet to get economy of scale for services)</a:t>
            </a:r>
          </a:p>
          <a:p>
            <a:pPr>
              <a:defRPr/>
            </a:pPr>
            <a:r>
              <a:rPr lang="en-US" sz="7200" b="1" dirty="0"/>
              <a:t>Function Level: Substitute product </a:t>
            </a:r>
            <a:r>
              <a:rPr lang="en-US" sz="6400" b="1" dirty="0"/>
              <a:t>(different solution for same need)</a:t>
            </a:r>
          </a:p>
          <a:p>
            <a:pPr lvl="1">
              <a:defRPr/>
            </a:pPr>
            <a:r>
              <a:rPr lang="en-US" sz="6400" dirty="0"/>
              <a:t>Better, faster, cheaper, more convenient than existing product/service</a:t>
            </a:r>
          </a:p>
          <a:p>
            <a:pPr lvl="1">
              <a:defRPr/>
            </a:pPr>
            <a:r>
              <a:rPr lang="en-US" sz="6400" dirty="0"/>
              <a:t>(ex: MP3 players vs. CD players)</a:t>
            </a:r>
          </a:p>
          <a:p>
            <a:pPr lvl="1">
              <a:defRPr/>
            </a:pPr>
            <a:r>
              <a:rPr lang="en-US" sz="6400" dirty="0"/>
              <a:t>Better addresses an emerging or previously unidentified or underserved market segment than existing offerings (ex: cell phones vs. land-lines)</a:t>
            </a:r>
          </a:p>
          <a:p>
            <a:pPr lvl="1">
              <a:defRPr/>
            </a:pPr>
            <a:r>
              <a:rPr lang="en-US" sz="6400" dirty="0"/>
              <a:t>Change forms:  “Product as a service” or “Service as a product”  (Pandora vs iTunes)</a:t>
            </a:r>
          </a:p>
          <a:p>
            <a:pPr>
              <a:defRPr/>
            </a:pPr>
            <a:r>
              <a:rPr lang="en-US" sz="7200" b="1" dirty="0"/>
              <a:t>System Level: Streamline connections </a:t>
            </a:r>
            <a:r>
              <a:rPr lang="en-US" sz="6400" b="1" dirty="0"/>
              <a:t>– creating efficiencies between existing business segments</a:t>
            </a:r>
          </a:p>
          <a:p>
            <a:pPr lvl="1">
              <a:defRPr/>
            </a:pPr>
            <a:r>
              <a:rPr lang="en-US" sz="6400" dirty="0"/>
              <a:t>Ebay bringing buyers and sellers together, reducing the cost of customer acquisition for sellers, and increasing convenience for buyers</a:t>
            </a:r>
          </a:p>
          <a:p>
            <a:pPr lvl="1">
              <a:defRPr/>
            </a:pPr>
            <a:r>
              <a:rPr lang="en-US" sz="6400" dirty="0"/>
              <a:t>Most apps are this:  Uber and Lyft apps makes it easier for a taxi seeker to find taxi service</a:t>
            </a:r>
          </a:p>
          <a:p>
            <a:pPr lvl="1">
              <a:defRPr/>
            </a:pPr>
            <a:r>
              <a:rPr lang="en-US" sz="6400" dirty="0"/>
              <a:t>Analogies to other problem/solution pairs?</a:t>
            </a:r>
          </a:p>
          <a:p>
            <a:pPr lvl="2">
              <a:defRPr/>
            </a:pPr>
            <a:r>
              <a:rPr lang="en-US" sz="6000" dirty="0" err="1"/>
              <a:t>Eg</a:t>
            </a:r>
            <a:r>
              <a:rPr lang="en-US" sz="6000" dirty="0"/>
              <a:t>: Mainframe to PC to Network </a:t>
            </a:r>
            <a:r>
              <a:rPr lang="en-US" sz="6000" dirty="0">
                <a:sym typeface="Wingdings" panose="05000000000000000000" pitchFamily="2" charset="2"/>
              </a:rPr>
              <a:t> Central Power Creation to “off grid” to micro-grids</a:t>
            </a:r>
            <a:endParaRPr lang="en-US" sz="6000" dirty="0"/>
          </a:p>
          <a:p>
            <a:pPr lvl="1">
              <a:defRPr/>
            </a:pPr>
            <a:endParaRPr lang="en-US" sz="1000" dirty="0"/>
          </a:p>
          <a:p>
            <a:pPr marL="0" indent="0">
              <a:buNone/>
              <a:defRPr/>
            </a:pPr>
            <a:endParaRPr lang="en-US" sz="2400" dirty="0"/>
          </a:p>
        </p:txBody>
      </p:sp>
      <p:sp>
        <p:nvSpPr>
          <p:cNvPr id="36869" name="Title 5"/>
          <p:cNvSpPr>
            <a:spLocks noGrp="1"/>
          </p:cNvSpPr>
          <p:nvPr>
            <p:ph type="title"/>
          </p:nvPr>
        </p:nvSpPr>
        <p:spPr>
          <a:xfrm>
            <a:off x="1143000" y="228600"/>
            <a:ext cx="5844779" cy="525066"/>
          </a:xfrm>
        </p:spPr>
        <p:txBody>
          <a:bodyPr/>
          <a:lstStyle/>
          <a:p>
            <a:r>
              <a:rPr lang="en-US" dirty="0"/>
              <a:t>Generic Solution Approaches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760C91C-6D0C-44B2-A0ED-DCC979239B89}"/>
              </a:ext>
            </a:extLst>
          </p:cNvPr>
          <p:cNvSpPr txBox="1">
            <a:spLocks/>
          </p:cNvSpPr>
          <p:nvPr/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3B4445"/>
                </a:solidFill>
                <a:latin typeface="+mn-lt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9CF6BCE5-F2F8-43FD-8261-805520873D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60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0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58"/>
    </mc:Choice>
    <mc:Fallback xmlns="">
      <p:transition spd="slow" advTm="12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912E7-4A29-4E44-8AD4-8D7AAB60E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2: Steps 4 and 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619C2-2282-437B-B3EC-8C72CABF7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7B34BA-055E-4F57-BEAB-3C490DB6D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Step 4: Establish a clear value proposition.</a:t>
            </a:r>
          </a:p>
          <a:p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Step 5: Quantify the Target Adopter group size</a:t>
            </a:r>
          </a:p>
          <a:p>
            <a:pPr lvl="1"/>
            <a:r>
              <a:rPr lang="en-US" sz="2000" dirty="0"/>
              <a:t>Definitely QUALIFY them here (is there enough of them to make this </a:t>
            </a:r>
            <a:r>
              <a:rPr lang="en-US" sz="2000" dirty="0" err="1"/>
              <a:t>worthwile</a:t>
            </a:r>
            <a:r>
              <a:rPr lang="en-US" sz="2000" dirty="0"/>
              <a:t>?)</a:t>
            </a:r>
          </a:p>
          <a:p>
            <a:pPr lvl="1"/>
            <a:r>
              <a:rPr lang="en-US" sz="2000" dirty="0"/>
              <a:t>The </a:t>
            </a:r>
            <a:r>
              <a:rPr lang="en-US" sz="2000" dirty="0" err="1"/>
              <a:t>QUANTification</a:t>
            </a:r>
            <a:r>
              <a:rPr lang="en-US" sz="2000" dirty="0"/>
              <a:t> of the size can wait until we get to LEVEL 3 (Execution: Plan Development)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7EB226-55DC-42D4-B06B-ABC7D0BD9B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59" y="2019300"/>
            <a:ext cx="7883638" cy="9906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C682BFA-51FC-4E3E-8CCD-66A0BD439DFC}"/>
              </a:ext>
            </a:extLst>
          </p:cNvPr>
          <p:cNvGrpSpPr/>
          <p:nvPr/>
        </p:nvGrpSpPr>
        <p:grpSpPr>
          <a:xfrm>
            <a:off x="2780800" y="3028435"/>
            <a:ext cx="3924299" cy="924215"/>
            <a:chOff x="2857501" y="4643965"/>
            <a:chExt cx="3924299" cy="924215"/>
          </a:xfrm>
        </p:grpSpPr>
        <p:sp>
          <p:nvSpPr>
            <p:cNvPr id="11" name="Arrow: Curved Up 10">
              <a:extLst>
                <a:ext uri="{FF2B5EF4-FFF2-40B4-BE49-F238E27FC236}">
                  <a16:creationId xmlns:a16="http://schemas.microsoft.com/office/drawing/2014/main" id="{E085076F-E5B8-48E9-954F-7CA2D48BA365}"/>
                </a:ext>
              </a:extLst>
            </p:cNvPr>
            <p:cNvSpPr/>
            <p:nvPr/>
          </p:nvSpPr>
          <p:spPr bwMode="auto">
            <a:xfrm rot="328957" flipH="1">
              <a:off x="2857501" y="4729980"/>
              <a:ext cx="3733800" cy="838200"/>
            </a:xfrm>
            <a:prstGeom prst="curvedUpArrow">
              <a:avLst/>
            </a:prstGeom>
            <a:solidFill>
              <a:srgbClr val="912D0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id="{60E9DE35-7AE6-4F97-9888-D84F68B1446D}"/>
                </a:ext>
              </a:extLst>
            </p:cNvPr>
            <p:cNvSpPr/>
            <p:nvPr/>
          </p:nvSpPr>
          <p:spPr bwMode="auto">
            <a:xfrm>
              <a:off x="6248400" y="4643965"/>
              <a:ext cx="533400" cy="248619"/>
            </a:xfrm>
            <a:prstGeom prst="triangle">
              <a:avLst/>
            </a:prstGeom>
            <a:solidFill>
              <a:srgbClr val="912D0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DDA041B-BBDA-4023-8B8E-B45A615109FF}"/>
              </a:ext>
            </a:extLst>
          </p:cNvPr>
          <p:cNvSpPr txBox="1"/>
          <p:nvPr/>
        </p:nvSpPr>
        <p:spPr>
          <a:xfrm>
            <a:off x="3810000" y="3412123"/>
            <a:ext cx="20730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912D01"/>
                </a:solidFill>
              </a:rPr>
              <a:t>How to they connect?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2D18287A-A523-4A9C-AC3A-5F896F090C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752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6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82"/>
    </mc:Choice>
    <mc:Fallback xmlns="">
      <p:transition spd="slow" advTm="937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514F914-D96F-4175-9FAE-1AFCF2BCD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063573"/>
            <a:ext cx="7010401" cy="5123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Level 2:  Design Stage 2 (Solution Formulation)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595D92-80DD-4E22-8243-2A67714A35B9}"/>
              </a:ext>
            </a:extLst>
          </p:cNvPr>
          <p:cNvCxnSpPr>
            <a:cxnSpLocks/>
          </p:cNvCxnSpPr>
          <p:nvPr/>
        </p:nvCxnSpPr>
        <p:spPr bwMode="auto">
          <a:xfrm>
            <a:off x="3314700" y="3124200"/>
            <a:ext cx="24003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752062-99D6-4F36-B138-EBBAE4FF3099}"/>
              </a:ext>
            </a:extLst>
          </p:cNvPr>
          <p:cNvCxnSpPr>
            <a:cxnSpLocks/>
          </p:cNvCxnSpPr>
          <p:nvPr/>
        </p:nvCxnSpPr>
        <p:spPr bwMode="auto">
          <a:xfrm>
            <a:off x="5715000" y="3148666"/>
            <a:ext cx="1165236" cy="20264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82365-D376-4739-9B0C-A92591E600A7}"/>
              </a:ext>
            </a:extLst>
          </p:cNvPr>
          <p:cNvCxnSpPr>
            <a:cxnSpLocks/>
          </p:cNvCxnSpPr>
          <p:nvPr/>
        </p:nvCxnSpPr>
        <p:spPr bwMode="auto">
          <a:xfrm flipH="1">
            <a:off x="2148605" y="3169170"/>
            <a:ext cx="1166095" cy="20786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63DF25-37D4-49BB-9E0A-02CBF18D04D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12595" y="4940626"/>
            <a:ext cx="571500" cy="29475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026E34-468C-460A-9B78-B6D887C2E9FA}"/>
              </a:ext>
            </a:extLst>
          </p:cNvPr>
          <p:cNvCxnSpPr>
            <a:cxnSpLocks/>
          </p:cNvCxnSpPr>
          <p:nvPr/>
        </p:nvCxnSpPr>
        <p:spPr bwMode="auto">
          <a:xfrm flipV="1">
            <a:off x="6880236" y="4923491"/>
            <a:ext cx="587364" cy="2514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BA3A1E-DAF5-4E83-8AF3-176741137A52}"/>
              </a:ext>
            </a:extLst>
          </p:cNvPr>
          <p:cNvCxnSpPr>
            <a:cxnSpLocks/>
          </p:cNvCxnSpPr>
          <p:nvPr/>
        </p:nvCxnSpPr>
        <p:spPr bwMode="auto">
          <a:xfrm>
            <a:off x="3048000" y="2362200"/>
            <a:ext cx="2971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98C69A-4177-47EF-9CB4-109BC343B31A}"/>
              </a:ext>
            </a:extLst>
          </p:cNvPr>
          <p:cNvCxnSpPr>
            <a:cxnSpLocks/>
          </p:cNvCxnSpPr>
          <p:nvPr/>
        </p:nvCxnSpPr>
        <p:spPr bwMode="auto">
          <a:xfrm flipH="1">
            <a:off x="1579323" y="2362200"/>
            <a:ext cx="1506777" cy="26471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542415-B76A-4901-8613-4C1C8859F8ED}"/>
              </a:ext>
            </a:extLst>
          </p:cNvPr>
          <p:cNvCxnSpPr>
            <a:cxnSpLocks/>
          </p:cNvCxnSpPr>
          <p:nvPr/>
        </p:nvCxnSpPr>
        <p:spPr bwMode="auto">
          <a:xfrm>
            <a:off x="5992138" y="2348239"/>
            <a:ext cx="1475462" cy="25571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BECAA186-8B2D-43C8-A188-6EE79CEFF3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41142"/>
            <a:ext cx="1755210" cy="41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0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27"/>
    </mc:Choice>
    <mc:Fallback xmlns="">
      <p:transition spd="slow" advTm="29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BF110-2425-4578-958A-2AD88B9F3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End of Level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AEE58-C3FE-4149-9125-AEDDEA2F1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04912"/>
            <a:ext cx="7772400" cy="4876800"/>
          </a:xfrm>
        </p:spPr>
        <p:txBody>
          <a:bodyPr/>
          <a:lstStyle/>
          <a:p>
            <a:pPr lvl="1"/>
            <a:r>
              <a:rPr lang="en-US" dirty="0"/>
              <a:t>Specific new innovation (detailed and fully-designed)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Specific target persona with clearly identified unmet or under-met needs, wants and/or desires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Value proposition: clear connection between the features of the new offering with the need/wants/desires of the Target Adopter persona</a:t>
            </a:r>
          </a:p>
          <a:p>
            <a:pPr lvl="2"/>
            <a:r>
              <a:rPr lang="en-US" dirty="0"/>
              <a:t>This is the assessment for Pyramid Levels 1 &amp; 2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01BA6-B1D2-4531-8D90-4CFC198905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97981560-F8E0-45E6-B6F6-9865068271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800"/>
            <a:ext cx="16764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20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303"/>
    </mc:Choice>
    <mc:Fallback xmlns="">
      <p:transition spd="slow" advTm="93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70FF9-E669-470E-A2A5-272C8BB1D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608791-ECD1-44E2-8C69-54D2109CB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 Chapter 4 of text for examples on Solution Formulation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5CBA0-CA0A-4563-BE3C-77F61A2137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4207BAE-5B43-433B-A771-A55E0DEF1D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67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07"/>
    </mc:Choice>
    <mc:Fallback xmlns="">
      <p:transition spd="slow" advTm="32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5AF3C-8270-4AE2-BD92-75445BDB0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Mistakes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06CA8-7828-49EA-8C28-D7406415A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7772400" cy="5181600"/>
          </a:xfrm>
        </p:spPr>
        <p:txBody>
          <a:bodyPr/>
          <a:lstStyle/>
          <a:p>
            <a:r>
              <a:rPr lang="en-US" sz="2400" dirty="0"/>
              <a:t>Problem Identification</a:t>
            </a:r>
          </a:p>
          <a:p>
            <a:pPr lvl="1"/>
            <a:r>
              <a:rPr lang="en-US" sz="2000" dirty="0"/>
              <a:t>Do not drill deep enough</a:t>
            </a:r>
          </a:p>
          <a:p>
            <a:pPr lvl="2"/>
            <a:r>
              <a:rPr lang="en-US" sz="1600" dirty="0"/>
              <a:t>Stop at top-level factor or cause</a:t>
            </a:r>
          </a:p>
          <a:p>
            <a:pPr lvl="2"/>
            <a:r>
              <a:rPr lang="en-US" sz="1600" dirty="0"/>
              <a:t>Stay with general “Principal Adopter” group description</a:t>
            </a:r>
          </a:p>
          <a:p>
            <a:pPr lvl="1">
              <a:buClr>
                <a:srgbClr val="D75A05"/>
              </a:buClr>
            </a:pPr>
            <a:r>
              <a:rPr lang="en-US" sz="2000" dirty="0"/>
              <a:t>Do not transform “root cause” into Need/Wants/Desires</a:t>
            </a:r>
          </a:p>
          <a:p>
            <a:pPr lvl="1">
              <a:buClr>
                <a:srgbClr val="D75A05"/>
              </a:buClr>
            </a:pPr>
            <a:r>
              <a:rPr lang="en-US" sz="2000" dirty="0"/>
              <a:t>Do not create a “Target Adopter” persona</a:t>
            </a:r>
          </a:p>
          <a:p>
            <a:pPr lvl="1">
              <a:buClr>
                <a:srgbClr val="D75A05"/>
              </a:buClr>
            </a:pPr>
            <a:endParaRPr lang="en-US" sz="1600" dirty="0"/>
          </a:p>
          <a:p>
            <a:r>
              <a:rPr lang="en-US" sz="2400" dirty="0"/>
              <a:t>Solution Formulation</a:t>
            </a:r>
          </a:p>
          <a:p>
            <a:pPr lvl="1"/>
            <a:r>
              <a:rPr lang="en-US" sz="2000" dirty="0"/>
              <a:t>Fail to account for current BATNO</a:t>
            </a:r>
          </a:p>
          <a:p>
            <a:pPr lvl="2"/>
            <a:r>
              <a:rPr lang="en-US" sz="1600" dirty="0"/>
              <a:t>Never consider what its short-comings are from POV of Principal Adopter</a:t>
            </a:r>
          </a:p>
          <a:p>
            <a:pPr lvl="1"/>
            <a:r>
              <a:rPr lang="en-US" sz="2000" dirty="0"/>
              <a:t>Fail to consider solutions on all 3 solution levels</a:t>
            </a:r>
          </a:p>
          <a:p>
            <a:pPr lvl="2"/>
            <a:r>
              <a:rPr lang="en-US" sz="1600" dirty="0"/>
              <a:t>Feature</a:t>
            </a:r>
          </a:p>
          <a:p>
            <a:pPr lvl="2"/>
            <a:r>
              <a:rPr lang="en-US" sz="1600" dirty="0"/>
              <a:t>Function (substitute products)</a:t>
            </a:r>
          </a:p>
          <a:p>
            <a:pPr lvl="2"/>
            <a:r>
              <a:rPr lang="en-US" sz="1600" dirty="0"/>
              <a:t>System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955327-55D9-4263-8A34-A90A35D910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A82030F2-6D63-4CE3-A0C7-7B62B9D81A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752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45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852"/>
    </mc:Choice>
    <mc:Fallback xmlns="">
      <p:transition spd="slow" advTm="267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F265ED2-DF0E-4BC9-BABA-AB80ED831D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Pyramid Level 2, Design Stage 2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F1C5D98-44C1-4E5A-A5ED-21D3F0DDD1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/>
              <a:t>Solution Formulation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33E317-DFC3-4938-9014-AC5ADE419C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6E45B1FE-2188-4545-8913-DFBFB464EF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386512"/>
            <a:ext cx="1828800" cy="4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0"/>
    </mc:Choice>
    <mc:Fallback xmlns="">
      <p:transition spd="slow" advTm="8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09600" y="1981200"/>
            <a:ext cx="5257800" cy="259080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See syllabus for time/date of next Zoom session.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177D75-A96F-4F10-87E8-1846EE957A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9" t="25555" r="35555" b="41111"/>
          <a:stretch/>
        </p:blipFill>
        <p:spPr>
          <a:xfrm>
            <a:off x="5702300" y="1447800"/>
            <a:ext cx="2920999" cy="3810000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8444057F-E8FB-41F3-BF2E-C8E2BA5644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60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20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50"/>
    </mc:Choice>
    <mc:Fallback xmlns="">
      <p:transition spd="slow" advTm="84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514F914-D96F-4175-9FAE-1AFCF2BCD6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063573"/>
            <a:ext cx="7010401" cy="5123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09537"/>
            <a:ext cx="8458200" cy="700088"/>
          </a:xfrm>
        </p:spPr>
        <p:txBody>
          <a:bodyPr/>
          <a:lstStyle/>
          <a:p>
            <a:r>
              <a:rPr lang="en-US" sz="2800" dirty="0"/>
              <a:t>Level 2:  Design, Stage II (Solution Formulation)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595D92-80DD-4E22-8243-2A67714A35B9}"/>
              </a:ext>
            </a:extLst>
          </p:cNvPr>
          <p:cNvCxnSpPr>
            <a:cxnSpLocks/>
          </p:cNvCxnSpPr>
          <p:nvPr/>
        </p:nvCxnSpPr>
        <p:spPr bwMode="auto">
          <a:xfrm>
            <a:off x="3314700" y="3124200"/>
            <a:ext cx="24003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752062-99D6-4F36-B138-EBBAE4FF3099}"/>
              </a:ext>
            </a:extLst>
          </p:cNvPr>
          <p:cNvCxnSpPr>
            <a:cxnSpLocks/>
          </p:cNvCxnSpPr>
          <p:nvPr/>
        </p:nvCxnSpPr>
        <p:spPr bwMode="auto">
          <a:xfrm>
            <a:off x="5715000" y="3148666"/>
            <a:ext cx="1165236" cy="20264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82365-D376-4739-9B0C-A92591E600A7}"/>
              </a:ext>
            </a:extLst>
          </p:cNvPr>
          <p:cNvCxnSpPr>
            <a:cxnSpLocks/>
          </p:cNvCxnSpPr>
          <p:nvPr/>
        </p:nvCxnSpPr>
        <p:spPr bwMode="auto">
          <a:xfrm flipH="1">
            <a:off x="2148605" y="3169170"/>
            <a:ext cx="1166095" cy="20786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63DF25-37D4-49BB-9E0A-02CBF18D04D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12595" y="4940626"/>
            <a:ext cx="571500" cy="29475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026E34-468C-460A-9B78-B6D887C2E9FA}"/>
              </a:ext>
            </a:extLst>
          </p:cNvPr>
          <p:cNvCxnSpPr>
            <a:cxnSpLocks/>
          </p:cNvCxnSpPr>
          <p:nvPr/>
        </p:nvCxnSpPr>
        <p:spPr bwMode="auto">
          <a:xfrm flipV="1">
            <a:off x="6880236" y="4923491"/>
            <a:ext cx="587364" cy="2514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BA3A1E-DAF5-4E83-8AF3-176741137A52}"/>
              </a:ext>
            </a:extLst>
          </p:cNvPr>
          <p:cNvCxnSpPr>
            <a:cxnSpLocks/>
          </p:cNvCxnSpPr>
          <p:nvPr/>
        </p:nvCxnSpPr>
        <p:spPr bwMode="auto">
          <a:xfrm>
            <a:off x="3048000" y="2362200"/>
            <a:ext cx="2971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98C69A-4177-47EF-9CB4-109BC343B31A}"/>
              </a:ext>
            </a:extLst>
          </p:cNvPr>
          <p:cNvCxnSpPr>
            <a:cxnSpLocks/>
          </p:cNvCxnSpPr>
          <p:nvPr/>
        </p:nvCxnSpPr>
        <p:spPr bwMode="auto">
          <a:xfrm flipH="1">
            <a:off x="1579323" y="2362200"/>
            <a:ext cx="1506777" cy="26471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542415-B76A-4901-8613-4C1C8859F8ED}"/>
              </a:ext>
            </a:extLst>
          </p:cNvPr>
          <p:cNvCxnSpPr>
            <a:cxnSpLocks/>
          </p:cNvCxnSpPr>
          <p:nvPr/>
        </p:nvCxnSpPr>
        <p:spPr bwMode="auto">
          <a:xfrm>
            <a:off x="5992138" y="2348239"/>
            <a:ext cx="1475462" cy="25571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16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70A892E1-7F93-4F21-A9C5-4B0D00A0E6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798"/>
            <a:ext cx="16764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6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18"/>
    </mc:Choice>
    <mc:Fallback xmlns="">
      <p:transition spd="slow" advTm="379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0A1A8-88F4-45CE-9FA0-31AB9129F4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Point is endpoint of Level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BF938B-89C4-4A84-93E5-DAF0CA810C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At the End of Level 1:</a:t>
            </a:r>
          </a:p>
          <a:p>
            <a:pPr lvl="1"/>
            <a:r>
              <a:rPr lang="en-US" dirty="0"/>
              <a:t>Defined a </a:t>
            </a:r>
            <a:r>
              <a:rPr lang="en-US" i="1" dirty="0"/>
              <a:t>General Problem </a:t>
            </a:r>
            <a:r>
              <a:rPr lang="en-US" dirty="0"/>
              <a:t>from our initial situation.</a:t>
            </a:r>
          </a:p>
          <a:p>
            <a:pPr lvl="1"/>
            <a:r>
              <a:rPr lang="en-US" dirty="0"/>
              <a:t>Determined a </a:t>
            </a:r>
            <a:r>
              <a:rPr lang="en-US" i="1" dirty="0"/>
              <a:t>root cause </a:t>
            </a:r>
            <a:r>
              <a:rPr lang="en-US" dirty="0"/>
              <a:t>of that General Problem for which our organization is able and willing to resolve.</a:t>
            </a:r>
          </a:p>
          <a:p>
            <a:pPr lvl="1"/>
            <a:r>
              <a:rPr lang="en-US" dirty="0"/>
              <a:t>Understood the </a:t>
            </a:r>
            <a:r>
              <a:rPr lang="en-US" i="1" dirty="0"/>
              <a:t>connections</a:t>
            </a:r>
            <a:r>
              <a:rPr lang="en-US" dirty="0"/>
              <a:t> between the root cause and the General Problem.</a:t>
            </a:r>
          </a:p>
          <a:p>
            <a:pPr lvl="1"/>
            <a:r>
              <a:rPr lang="en-US" dirty="0"/>
              <a:t>Identified an adopter group, the </a:t>
            </a:r>
            <a:r>
              <a:rPr lang="en-US" i="1" dirty="0"/>
              <a:t>Principal Adopters</a:t>
            </a:r>
            <a:r>
              <a:rPr lang="en-US" dirty="0"/>
              <a:t>, that is both impacted by the root cause issue and is the broad group for whom we are creating the innovation.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DA098-B2CF-4B02-821A-84D16837BD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A321E861-DD4C-49DC-A500-EC83733B44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752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89"/>
    </mc:Choice>
    <mc:Fallback xmlns="">
      <p:transition spd="slow" advTm="76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E9FBF-D4E7-4905-B352-E83216C75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End point of Level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A8F14-7EB0-4493-B61F-9CEFDE995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8200"/>
            <a:ext cx="7772400" cy="4876800"/>
          </a:xfrm>
        </p:spPr>
        <p:txBody>
          <a:bodyPr/>
          <a:lstStyle/>
          <a:p>
            <a:pPr lvl="0"/>
            <a:r>
              <a:rPr lang="en-US" dirty="0"/>
              <a:t>Specific new solution (detailed and fully-designed).</a:t>
            </a:r>
          </a:p>
          <a:p>
            <a:pPr lvl="0"/>
            <a:r>
              <a:rPr lang="en-US" dirty="0"/>
              <a:t>Specific Target Adopter persona (narrowed from the “Principal Adopter” group) with clearly identified unmet or under-met needs, wants and/or desires.</a:t>
            </a:r>
          </a:p>
          <a:p>
            <a:pPr lvl="0"/>
            <a:r>
              <a:rPr lang="en-US" dirty="0"/>
              <a:t>Distinct value proposition: clear connection between the features of the new solution with the need/wants/desires of the Target Adopter persona.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60D59F-65AE-4AE6-9C3A-940EB5B509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B1D4DA-D411-4CA0-842D-FFCCC7D332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105400"/>
            <a:ext cx="9144000" cy="1148968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2B1DC9F7-6C29-45A9-A379-EE1B11EEC9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19850"/>
            <a:ext cx="1600199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7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98"/>
    </mc:Choice>
    <mc:Fallback xmlns="">
      <p:transition spd="slow" advTm="97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A4B66-D2AE-4A8C-B329-20991641B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Stages 1 and 2 are Iterative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4F1D1-4A6A-4736-AADB-236A9D6F6C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380EC5F2-CA88-42C5-9A5B-2DE0FCD90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1143000"/>
          </a:xfrm>
        </p:spPr>
        <p:txBody>
          <a:bodyPr/>
          <a:lstStyle/>
          <a:p>
            <a:r>
              <a:rPr lang="en-US" dirty="0"/>
              <a:t>Convergence of Problem Identification and Solution Formulation</a:t>
            </a:r>
          </a:p>
          <a:p>
            <a:pPr lvl="1"/>
            <a:r>
              <a:rPr lang="en-US" dirty="0"/>
              <a:t>Will likely iterate back-and-forth between these two stages to reach convergence</a:t>
            </a:r>
          </a:p>
        </p:txBody>
      </p:sp>
      <p:pic>
        <p:nvPicPr>
          <p:cNvPr id="11" name="Content Placeholder 7">
            <a:extLst>
              <a:ext uri="{FF2B5EF4-FFF2-40B4-BE49-F238E27FC236}">
                <a16:creationId xmlns:a16="http://schemas.microsoft.com/office/drawing/2014/main" id="{E3B42FA4-47BF-435C-9F5B-F950C33AD8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3145571"/>
            <a:ext cx="7467600" cy="310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69CA046-BFEA-4F8F-AD3B-4AB54D1E4A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6002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99"/>
    </mc:Choice>
    <mc:Fallback xmlns="">
      <p:transition spd="slow" advTm="41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B9D59-BD8A-4539-9F39-D749903F3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Organization’s Capabilities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432129-50F5-46DE-8B5B-3DD6F3BCDB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9D2D34-29C8-45E0-A556-90F414AC2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1676400"/>
          </a:xfrm>
        </p:spPr>
        <p:txBody>
          <a:bodyPr/>
          <a:lstStyle/>
          <a:p>
            <a:r>
              <a:rPr lang="en-US" dirty="0"/>
              <a:t>“Willing and Able”</a:t>
            </a:r>
          </a:p>
          <a:p>
            <a:pPr lvl="1"/>
            <a:r>
              <a:rPr lang="en-US" dirty="0"/>
              <a:t>Organization’s starting point for a solution is that it is “willing and able” to address the identified issue</a:t>
            </a:r>
          </a:p>
          <a:p>
            <a:pPr lvl="2"/>
            <a:r>
              <a:rPr lang="en-US" dirty="0"/>
              <a:t>“Willing” means that the problem falls into the scope of the organization’s charter/vision (or Goals)</a:t>
            </a:r>
          </a:p>
          <a:p>
            <a:pPr lvl="2"/>
            <a:r>
              <a:rPr lang="en-US" dirty="0"/>
              <a:t>“Able” means that the organization has the capabilities to address the problem</a:t>
            </a: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4F153CD5-A26A-4D60-BE03-0F3F813BAD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3818223"/>
            <a:ext cx="6248400" cy="293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1C8A999-D288-4FD6-A7B6-78432516BC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800"/>
            <a:ext cx="16764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2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35"/>
    </mc:Choice>
    <mc:Fallback xmlns="">
      <p:transition spd="slow" advTm="81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C01E3-6134-425C-938D-B5EE986B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Pyramid Level 2 method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4EE7E-8077-4F43-8758-96379C09E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7772400" cy="4876800"/>
          </a:xfrm>
        </p:spPr>
        <p:txBody>
          <a:bodyPr/>
          <a:lstStyle/>
          <a:p>
            <a:r>
              <a:rPr lang="en-US" sz="2400" dirty="0"/>
              <a:t>Step 1: Describe a specific Target Adopter persona.</a:t>
            </a:r>
          </a:p>
          <a:p>
            <a:pPr lvl="1"/>
            <a:r>
              <a:rPr lang="en-US" sz="2000" dirty="0"/>
              <a:t>Identify Principal Adopter’s current BATNO (Best Alternative To a New Option).</a:t>
            </a:r>
          </a:p>
          <a:p>
            <a:pPr lvl="1"/>
            <a:r>
              <a:rPr lang="en-US" sz="2000" dirty="0"/>
              <a:t>Perform open-ended interviews to obtain insight.</a:t>
            </a:r>
          </a:p>
          <a:p>
            <a:pPr lvl="1"/>
            <a:r>
              <a:rPr lang="en-US" sz="2000" dirty="0"/>
              <a:t>Craft personas from the unmet or under-met needs, wants and/or desires uncovered during the interviews.</a:t>
            </a:r>
          </a:p>
          <a:p>
            <a:pPr lvl="1"/>
            <a:r>
              <a:rPr lang="en-US" sz="2000" dirty="0"/>
              <a:t>Select a Target Adopter persona.</a:t>
            </a:r>
          </a:p>
          <a:p>
            <a:r>
              <a:rPr lang="en-US" sz="2400" dirty="0"/>
              <a:t>Step 2: Determine a solution approach.</a:t>
            </a:r>
          </a:p>
          <a:p>
            <a:pPr lvl="1"/>
            <a:r>
              <a:rPr lang="en-US" sz="2000" dirty="0"/>
              <a:t>What are the solution’s “guiding principles”?</a:t>
            </a:r>
          </a:p>
          <a:p>
            <a:r>
              <a:rPr lang="en-US" sz="2400" dirty="0"/>
              <a:t>Step 3: Craft a detailed solution.</a:t>
            </a:r>
          </a:p>
          <a:p>
            <a:r>
              <a:rPr lang="en-US" sz="2400" dirty="0"/>
              <a:t>Step 4: Establish a clear value proposition.</a:t>
            </a:r>
          </a:p>
          <a:p>
            <a:r>
              <a:rPr lang="en-US" sz="2400" dirty="0"/>
              <a:t>Step 5: Quantify the Target Adopter group size.</a:t>
            </a:r>
          </a:p>
          <a:p>
            <a:pPr lvl="1"/>
            <a:r>
              <a:rPr lang="en-US" sz="2000" dirty="0"/>
              <a:t>Often defer this step until needed in Level 3 (Execution Planning)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0439A-4782-4328-A741-9DE3DF0AC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9E79DA3A-951B-4A85-A335-D4203F8631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66239" y="6477000"/>
            <a:ext cx="1668161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38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359"/>
    </mc:Choice>
    <mc:Fallback xmlns="">
      <p:transition spd="slow" advTm="168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6E031-0C76-45F7-BE5A-E3F2B841D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Step 1. Narrow from Principal to </a:t>
            </a:r>
            <a:r>
              <a:rPr lang="en-US" sz="3200" dirty="0" err="1"/>
              <a:t>Targer</a:t>
            </a:r>
            <a:r>
              <a:rPr lang="en-US" sz="3200" dirty="0"/>
              <a:t> Adopter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2BD0A-E026-47C1-8F24-0B6C7A680C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Step 1: Describe a specific Target Adopter persona.</a:t>
            </a:r>
          </a:p>
          <a:p>
            <a:pPr lvl="1"/>
            <a:r>
              <a:rPr lang="en-US" sz="2000" dirty="0"/>
              <a:t>Identify Principal Adopter’s current BATNO (Best Alternative To a New Option).</a:t>
            </a:r>
          </a:p>
          <a:p>
            <a:pPr lvl="1"/>
            <a:r>
              <a:rPr lang="en-US" sz="2000" dirty="0"/>
              <a:t>Perform open-ended interviews to obtain insight.</a:t>
            </a:r>
          </a:p>
          <a:p>
            <a:pPr lvl="2"/>
            <a:r>
              <a:rPr lang="en-US" sz="1600" dirty="0"/>
              <a:t>Use Interviewing for Insight technique (Appendix A and next slide)</a:t>
            </a:r>
          </a:p>
          <a:p>
            <a:pPr lvl="1"/>
            <a:r>
              <a:rPr lang="en-US" sz="2000" dirty="0"/>
              <a:t>Craft personas from the unmet or under-met needs, wants and/or desires uncovered during the interviews.</a:t>
            </a:r>
          </a:p>
          <a:p>
            <a:pPr lvl="1"/>
            <a:r>
              <a:rPr lang="en-US" sz="2000" dirty="0"/>
              <a:t>Select a Target Adopter persona.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B431A-EE9A-4B16-A719-86A6FA459F1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DC3B385A-3335-4253-9A29-71DA70D57B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800"/>
            <a:ext cx="16764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72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52"/>
    </mc:Choice>
    <mc:Fallback xmlns="">
      <p:transition spd="slow" advTm="104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10326</TotalTime>
  <Words>1237</Words>
  <Application>Microsoft Office PowerPoint</Application>
  <PresentationFormat>On-screen Show (4:3)</PresentationFormat>
  <Paragraphs>159</Paragraphs>
  <Slides>20</Slides>
  <Notes>2</Notes>
  <HiddenSlides>0</HiddenSlides>
  <MMClips>20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Times New Roman</vt:lpstr>
      <vt:lpstr>Wingdings</vt:lpstr>
      <vt:lpstr>blank</vt:lpstr>
      <vt:lpstr>PowerPoint Presentation</vt:lpstr>
      <vt:lpstr>Pyramid Level 2, Design Stage 2</vt:lpstr>
      <vt:lpstr>Level 2:  Design, Stage II (Solution Formulation)</vt:lpstr>
      <vt:lpstr>Starting Point is endpoint of Level 1</vt:lpstr>
      <vt:lpstr>End point of Level 2</vt:lpstr>
      <vt:lpstr>Design Stages 1 and 2 are Iterative</vt:lpstr>
      <vt:lpstr>Organization’s Capabilities</vt:lpstr>
      <vt:lpstr>Pyramid Level 2 method overview</vt:lpstr>
      <vt:lpstr>Step 1. Narrow from Principal to Targer Adopter</vt:lpstr>
      <vt:lpstr>Interviewing for Insight (see deck 7B for details)</vt:lpstr>
      <vt:lpstr>Using DOC Process to Analyze IFI data</vt:lpstr>
      <vt:lpstr>Target Adopter development</vt:lpstr>
      <vt:lpstr>Level 2: Steps 2 and 3</vt:lpstr>
      <vt:lpstr>Generic Solution Approaches</vt:lpstr>
      <vt:lpstr>Level 2: Steps 4 and 5</vt:lpstr>
      <vt:lpstr>Level 2:  Design Stage 2 (Solution Formulation)</vt:lpstr>
      <vt:lpstr>At the End of Level 2</vt:lpstr>
      <vt:lpstr>Examples</vt:lpstr>
      <vt:lpstr>Common Mistakes</vt:lpstr>
      <vt:lpstr>Questions?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faley</dc:creator>
  <cp:lastModifiedBy>Tim Faley</cp:lastModifiedBy>
  <cp:revision>964</cp:revision>
  <cp:lastPrinted>2019-08-17T17:21:46Z</cp:lastPrinted>
  <dcterms:created xsi:type="dcterms:W3CDTF">2003-10-03T23:08:19Z</dcterms:created>
  <dcterms:modified xsi:type="dcterms:W3CDTF">2022-07-29T21:39:13Z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