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20"/>
  </p:notesMasterIdLst>
  <p:handoutMasterIdLst>
    <p:handoutMasterId r:id="rId21"/>
  </p:handoutMasterIdLst>
  <p:sldIdLst>
    <p:sldId id="1119" r:id="rId2"/>
    <p:sldId id="1677" r:id="rId3"/>
    <p:sldId id="1724" r:id="rId4"/>
    <p:sldId id="1921" r:id="rId5"/>
    <p:sldId id="1575" r:id="rId6"/>
    <p:sldId id="1681" r:id="rId7"/>
    <p:sldId id="1578" r:id="rId8"/>
    <p:sldId id="1922" r:id="rId9"/>
    <p:sldId id="1923" r:id="rId10"/>
    <p:sldId id="1925" r:id="rId11"/>
    <p:sldId id="1926" r:id="rId12"/>
    <p:sldId id="1718" r:id="rId13"/>
    <p:sldId id="1719" r:id="rId14"/>
    <p:sldId id="1720" r:id="rId15"/>
    <p:sldId id="1927" r:id="rId16"/>
    <p:sldId id="1909" r:id="rId17"/>
    <p:sldId id="1928" r:id="rId18"/>
    <p:sldId id="1038" r:id="rId19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5904"/>
    <a:srgbClr val="912D01"/>
    <a:srgbClr val="FFCD23"/>
    <a:srgbClr val="EF5903"/>
    <a:srgbClr val="E6AF00"/>
    <a:srgbClr val="902D01"/>
    <a:srgbClr val="802601"/>
    <a:srgbClr val="802D01"/>
    <a:srgbClr val="FFFF4B"/>
    <a:srgbClr val="FED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5" autoAdjust="0"/>
    <p:restoredTop sz="94701" autoAdjust="0"/>
  </p:normalViewPr>
  <p:slideViewPr>
    <p:cSldViewPr>
      <p:cViewPr varScale="1">
        <p:scale>
          <a:sx n="57" d="100"/>
          <a:sy n="57" d="100"/>
        </p:scale>
        <p:origin x="1238" y="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568"/>
    </p:cViewPr>
  </p:sorterViewPr>
  <p:notesViewPr>
    <p:cSldViewPr>
      <p:cViewPr>
        <p:scale>
          <a:sx n="100" d="100"/>
          <a:sy n="100" d="100"/>
        </p:scale>
        <p:origin x="-1992" y="-72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4" y="77898"/>
            <a:ext cx="3841281" cy="619971"/>
          </a:xfrm>
          <a:prstGeom prst="rect">
            <a:avLst/>
          </a:prstGeom>
        </p:spPr>
        <p:txBody>
          <a:bodyPr vert="horz" lIns="93435" tIns="46718" rIns="93435" bIns="46718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8" y="8841741"/>
            <a:ext cx="3057053" cy="465773"/>
          </a:xfrm>
          <a:prstGeom prst="rect">
            <a:avLst/>
          </a:prstGeom>
        </p:spPr>
        <p:txBody>
          <a:bodyPr vert="horz" lIns="93435" tIns="46718" rIns="93435" bIns="46718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580" tIns="46289" rIns="92580" bIns="46289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7/29/2022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8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3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8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6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>
            <a:lvl2pPr>
              <a:buClr>
                <a:srgbClr val="912D01"/>
              </a:buClr>
              <a:defRPr/>
            </a:lvl2pPr>
            <a:lvl4pPr>
              <a:buClr>
                <a:srgbClr val="912D01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0" y="109537"/>
            <a:ext cx="8163719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57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2022  by Timothy L. Faley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635F9F-4AC5-40E5-A64B-892E38C113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8083"/>
            <a:ext cx="751680" cy="602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92759-4D0D-4572-853A-85A2622895F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" y="-2"/>
            <a:ext cx="919162" cy="9191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2510" y="0"/>
            <a:ext cx="9156510" cy="2286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7446" y="628471"/>
            <a:ext cx="277511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029" sz="3600" b="1" dirty="0">
                <a:ln w="50800"/>
                <a:solidFill>
                  <a:schemeClr val="bg1"/>
                </a:solidFill>
              </a:rPr>
              <a:t>CLIC 804</a:t>
            </a:r>
          </a:p>
          <a:p>
            <a:r>
              <a:rPr lang="en-029" sz="3600" b="1" dirty="0">
                <a:ln w="50800"/>
                <a:solidFill>
                  <a:schemeClr val="bg1"/>
                </a:solidFill>
              </a:rPr>
              <a:t>Fall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95008-640A-49F8-B6C8-5CB4716F3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0" y="69850"/>
            <a:ext cx="2209800" cy="2209800"/>
          </a:xfrm>
          <a:prstGeom prst="rect">
            <a:avLst/>
          </a:prstGeom>
          <a:solidFill>
            <a:srgbClr val="FED10A"/>
          </a:solidFill>
        </p:spPr>
      </p:pic>
      <p:sp>
        <p:nvSpPr>
          <p:cNvPr id="8" name="Subtitle 5">
            <a:extLst>
              <a:ext uri="{FF2B5EF4-FFF2-40B4-BE49-F238E27FC236}">
                <a16:creationId xmlns:a16="http://schemas.microsoft.com/office/drawing/2014/main" id="{ED8E915B-085B-4E41-AF21-D0F46CBD298C}"/>
              </a:ext>
            </a:extLst>
          </p:cNvPr>
          <p:cNvSpPr txBox="1">
            <a:spLocks/>
          </p:cNvSpPr>
          <p:nvPr/>
        </p:nvSpPr>
        <p:spPr bwMode="auto">
          <a:xfrm>
            <a:off x="0" y="23622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4000" b="1" dirty="0"/>
              <a:t>Session 06:</a:t>
            </a:r>
          </a:p>
          <a:p>
            <a:pPr marL="0" indent="0" algn="ctr">
              <a:buNone/>
            </a:pPr>
            <a:r>
              <a:rPr lang="en-US" sz="4000" b="1" kern="0" dirty="0"/>
              <a:t>The DOC Process</a:t>
            </a:r>
            <a:endParaRPr lang="en-US" sz="4000" dirty="0"/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3C9F5EB0-7E97-460E-B500-5785DA5C00D1}"/>
              </a:ext>
            </a:extLst>
          </p:cNvPr>
          <p:cNvSpPr txBox="1">
            <a:spLocks/>
          </p:cNvSpPr>
          <p:nvPr/>
        </p:nvSpPr>
        <p:spPr bwMode="auto">
          <a:xfrm>
            <a:off x="0" y="42672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3B4445"/>
                </a:solidFill>
              </a:rPr>
              <a:t>Dr. Tim Faley</a:t>
            </a:r>
          </a:p>
          <a:p>
            <a:pPr marL="0" indent="0" algn="ctr">
              <a:buNone/>
            </a:pPr>
            <a:r>
              <a:rPr lang="en-029" sz="1800" dirty="0" err="1">
                <a:solidFill>
                  <a:srgbClr val="3B4445"/>
                </a:solidFill>
              </a:rPr>
              <a:t>Kiril</a:t>
            </a:r>
            <a:r>
              <a:rPr lang="en-029" sz="1800" dirty="0">
                <a:solidFill>
                  <a:srgbClr val="3B4445"/>
                </a:solidFill>
              </a:rPr>
              <a:t> </a:t>
            </a:r>
            <a:r>
              <a:rPr lang="en-029" sz="1800" dirty="0" err="1">
                <a:solidFill>
                  <a:srgbClr val="3B4445"/>
                </a:solidFill>
              </a:rPr>
              <a:t>Sokoloff</a:t>
            </a:r>
            <a:r>
              <a:rPr lang="en-029" sz="1800" dirty="0">
                <a:solidFill>
                  <a:srgbClr val="3B4445"/>
                </a:solidFill>
              </a:rPr>
              <a:t> Distinguished Professor of Entrepreneurship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dirty="0">
                <a:solidFill>
                  <a:srgbClr val="3B4445"/>
                </a:solidFill>
              </a:rPr>
              <a:t>Special Assistant to the President for Entrepreneurial Initiatives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University of the Virgin Islands</a:t>
            </a:r>
          </a:p>
          <a:p>
            <a:pPr marL="0" indent="0" algn="ctr">
              <a:buNone/>
            </a:pPr>
            <a:endParaRPr lang="en-029" sz="1600" b="1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Fall 2022</a:t>
            </a:r>
            <a:endParaRPr lang="en-US" sz="1800" b="1" dirty="0">
              <a:solidFill>
                <a:srgbClr val="3B444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348DFC-5DE3-46F0-9E51-DE345516BA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883639"/>
            <a:ext cx="1371600" cy="1974361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33FE5C49-F6B3-4D09-90DF-0FF6E2F8F1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4600" y="6477000"/>
            <a:ext cx="1447801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2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16"/>
    </mc:Choice>
    <mc:Fallback xmlns="">
      <p:transition spd="slow" advTm="22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5D81-9568-449A-8764-E815363D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 Creation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8A104-61D6-4C40-9B60-B2C10C4444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C204BA-7625-44F7-84C3-F8282935B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8129495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740333-66F3-47D9-B143-838404A97E85}"/>
              </a:ext>
            </a:extLst>
          </p:cNvPr>
          <p:cNvSpPr txBox="1"/>
          <p:nvPr/>
        </p:nvSpPr>
        <p:spPr>
          <a:xfrm>
            <a:off x="2737706" y="4876800"/>
            <a:ext cx="336502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Figure A.2 from the text</a:t>
            </a:r>
          </a:p>
          <a:p>
            <a:pPr algn="ctr"/>
            <a:endParaRPr lang="en-US" dirty="0"/>
          </a:p>
          <a:p>
            <a:pPr algn="ctr"/>
            <a:r>
              <a:rPr lang="en-US" sz="1800" dirty="0">
                <a:highlight>
                  <a:srgbClr val="FFFF00"/>
                </a:highlight>
              </a:rPr>
              <a:t>More Details on this in Session 07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3DC1C7C6-1760-4226-9838-86851AC5F4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1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79"/>
    </mc:Choice>
    <mc:Fallback xmlns="">
      <p:transition spd="slow" advTm="108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8372D3-D917-4F61-9122-6F5DEA8C7A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DOC Process</a:t>
            </a:r>
            <a:br>
              <a:rPr lang="en-US" dirty="0"/>
            </a:br>
            <a:r>
              <a:rPr lang="en-US" dirty="0"/>
              <a:t>applied to Solution Formulation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039DA6B-E81E-4D0E-979E-3B2A4F023C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More details on this in Session 07 – Solution Formulation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8635B-8413-4A24-A9E7-C1DA544F15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3DD6E087-0E94-4921-AD9E-68E95BC404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5412"/>
            <a:ext cx="1828800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7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6"/>
    </mc:Choice>
    <mc:Fallback xmlns="">
      <p:transition spd="slow" advTm="13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Formulation Divergent Thinking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211C240-B924-49E7-BF8A-70396DB55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50" y="3268968"/>
            <a:ext cx="7353300" cy="3048000"/>
          </a:xfrm>
        </p:spPr>
        <p:txBody>
          <a:bodyPr/>
          <a:lstStyle/>
          <a:p>
            <a:r>
              <a:rPr lang="en-US" sz="2000" dirty="0"/>
              <a:t>Begin with a well-defined need/want/desire with a well-defined Target Adopter persona</a:t>
            </a:r>
          </a:p>
          <a:p>
            <a:pPr lvl="1"/>
            <a:endParaRPr lang="en-US" sz="1800" dirty="0"/>
          </a:p>
          <a:p>
            <a:r>
              <a:rPr lang="en-US" sz="2000" dirty="0"/>
              <a:t>What is their current BATNO (Best Alternative to a New Offering)?</a:t>
            </a:r>
          </a:p>
          <a:p>
            <a:pPr lvl="1"/>
            <a:r>
              <a:rPr lang="en-US" sz="1600" dirty="0"/>
              <a:t>Why does this NOT work for them?</a:t>
            </a:r>
          </a:p>
          <a:p>
            <a:r>
              <a:rPr lang="en-US" sz="2000" dirty="0"/>
              <a:t>What can we do to better address their primary or secondary unmet or under-met needs/wants/desires</a:t>
            </a:r>
          </a:p>
          <a:p>
            <a:pPr lvl="1"/>
            <a:r>
              <a:rPr lang="en-US" sz="1400" dirty="0"/>
              <a:t>Make sure you consider all levels of the problem (See next slide)</a:t>
            </a:r>
          </a:p>
          <a:p>
            <a:endParaRPr lang="en-US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8C3814-03BC-4E44-81CE-0EB05CA9631E}"/>
              </a:ext>
            </a:extLst>
          </p:cNvPr>
          <p:cNvGrpSpPr/>
          <p:nvPr/>
        </p:nvGrpSpPr>
        <p:grpSpPr>
          <a:xfrm>
            <a:off x="2286000" y="1003275"/>
            <a:ext cx="3886200" cy="2197126"/>
            <a:chOff x="5918804" y="2169318"/>
            <a:chExt cx="4103302" cy="2594833"/>
          </a:xfrm>
        </p:grpSpPr>
        <p:sp>
          <p:nvSpPr>
            <p:cNvPr id="23" name="Explosion: 8 Points 22">
              <a:extLst>
                <a:ext uri="{FF2B5EF4-FFF2-40B4-BE49-F238E27FC236}">
                  <a16:creationId xmlns:a16="http://schemas.microsoft.com/office/drawing/2014/main" id="{581783C0-1E42-4CA7-9329-524A4420AC68}"/>
                </a:ext>
              </a:extLst>
            </p:cNvPr>
            <p:cNvSpPr/>
            <p:nvPr/>
          </p:nvSpPr>
          <p:spPr bwMode="auto">
            <a:xfrm>
              <a:off x="6188019" y="3140868"/>
              <a:ext cx="171450" cy="171450"/>
            </a:xfrm>
            <a:prstGeom prst="irregularSeal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28" name="Explosion: 8 Points 27">
              <a:extLst>
                <a:ext uri="{FF2B5EF4-FFF2-40B4-BE49-F238E27FC236}">
                  <a16:creationId xmlns:a16="http://schemas.microsoft.com/office/drawing/2014/main" id="{486794BC-4B8B-4F82-94A7-D7F56241CC4D}"/>
                </a:ext>
              </a:extLst>
            </p:cNvPr>
            <p:cNvSpPr/>
            <p:nvPr/>
          </p:nvSpPr>
          <p:spPr bwMode="auto">
            <a:xfrm>
              <a:off x="7678956" y="2169318"/>
              <a:ext cx="2343150" cy="2286000"/>
            </a:xfrm>
            <a:prstGeom prst="irregularSeal1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BA443BB-0CB4-4737-8EC0-53B5B8525853}"/>
                </a:ext>
              </a:extLst>
            </p:cNvPr>
            <p:cNvCxnSpPr/>
            <p:nvPr/>
          </p:nvCxnSpPr>
          <p:spPr bwMode="auto">
            <a:xfrm flipV="1">
              <a:off x="6414265" y="2369343"/>
              <a:ext cx="1085850" cy="85725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E05F181-1BE6-4933-A624-3599997502E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39142" y="3226593"/>
              <a:ext cx="1085850" cy="85725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0D72AB0-EF58-4E44-AF2B-F681B933E07D}"/>
                </a:ext>
              </a:extLst>
            </p:cNvPr>
            <p:cNvSpPr txBox="1"/>
            <p:nvPr/>
          </p:nvSpPr>
          <p:spPr>
            <a:xfrm>
              <a:off x="5918804" y="3419679"/>
              <a:ext cx="72487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(one idea)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7E835D5-76AD-44EA-8F6E-AD4DEAC7D36E}"/>
                </a:ext>
              </a:extLst>
            </p:cNvPr>
            <p:cNvSpPr txBox="1"/>
            <p:nvPr/>
          </p:nvSpPr>
          <p:spPr>
            <a:xfrm>
              <a:off x="8233224" y="4510235"/>
              <a:ext cx="128753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(Many, Many Ideas)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2528884-C28A-4DAD-A89C-55002A829D83}"/>
                </a:ext>
              </a:extLst>
            </p:cNvPr>
            <p:cNvSpPr txBox="1"/>
            <p:nvPr/>
          </p:nvSpPr>
          <p:spPr>
            <a:xfrm rot="19272038">
              <a:off x="6206805" y="2516126"/>
              <a:ext cx="124745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Divergent Thinking</a:t>
              </a:r>
            </a:p>
          </p:txBody>
        </p:sp>
      </p:grp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3DDDF74E-B260-46B1-9D90-486418BD95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4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3"/>
    </mc:Choice>
    <mc:Fallback xmlns="">
      <p:transition spd="slow" advTm="32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 bwMode="auto">
          <a:xfrm>
            <a:off x="1761788" y="1884280"/>
            <a:ext cx="0" cy="2514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 rot="-5400000">
            <a:off x="997052" y="2923937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200" b="1" dirty="0"/>
              <a:t>Zooming In/Out</a:t>
            </a:r>
            <a:endParaRPr lang="en-US" sz="1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72" y="1371600"/>
            <a:ext cx="472034" cy="4720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30" y="4341732"/>
            <a:ext cx="526316" cy="5263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16613" y="4168049"/>
            <a:ext cx="11689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sz="1050" b="1" dirty="0"/>
              <a:t>Current Solution</a:t>
            </a:r>
            <a:endParaRPr lang="en-US" sz="105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055273" y="1769983"/>
            <a:ext cx="8915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sz="1050" b="1" dirty="0"/>
              <a:t>Streamline </a:t>
            </a:r>
          </a:p>
          <a:p>
            <a:pPr algn="ctr"/>
            <a:r>
              <a:rPr lang="en-029" sz="1050" b="1" dirty="0"/>
              <a:t>connections </a:t>
            </a:r>
            <a:endParaRPr lang="en-US" sz="1050" b="1" dirty="0"/>
          </a:p>
        </p:txBody>
      </p:sp>
      <p:sp>
        <p:nvSpPr>
          <p:cNvPr id="15" name="Curved Up Arrow 14"/>
          <p:cNvSpPr/>
          <p:nvPr/>
        </p:nvSpPr>
        <p:spPr bwMode="auto">
          <a:xfrm rot="-5400000">
            <a:off x="2704186" y="2324672"/>
            <a:ext cx="1314450" cy="436321"/>
          </a:xfrm>
          <a:prstGeom prst="curvedUpArrow">
            <a:avLst/>
          </a:prstGeom>
          <a:solidFill>
            <a:srgbClr val="EF590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9" name="Curved Up Arrow 18"/>
          <p:cNvSpPr/>
          <p:nvPr/>
        </p:nvSpPr>
        <p:spPr bwMode="auto">
          <a:xfrm rot="-5400000">
            <a:off x="2696212" y="3501502"/>
            <a:ext cx="1314450" cy="436321"/>
          </a:xfrm>
          <a:prstGeom prst="curvedUpArrow">
            <a:avLst/>
          </a:prstGeom>
          <a:solidFill>
            <a:srgbClr val="EF590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cxnSp>
        <p:nvCxnSpPr>
          <p:cNvPr id="21" name="Elbow Connector 20"/>
          <p:cNvCxnSpPr>
            <a:cxnSpLocks/>
          </p:cNvCxnSpPr>
          <p:nvPr/>
        </p:nvCxnSpPr>
        <p:spPr bwMode="auto">
          <a:xfrm>
            <a:off x="3295072" y="4295007"/>
            <a:ext cx="826373" cy="49120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3714073" y="4193089"/>
            <a:ext cx="9364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050" b="1" dirty="0"/>
              <a:t>Feature-level</a:t>
            </a:r>
            <a:endParaRPr lang="en-US" sz="105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679786" y="3062436"/>
            <a:ext cx="10054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050" b="1" dirty="0"/>
              <a:t>Function-level</a:t>
            </a:r>
            <a:endParaRPr lang="en-US" sz="105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731482" y="1850773"/>
            <a:ext cx="9012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050" b="1" dirty="0"/>
              <a:t>System-level</a:t>
            </a:r>
            <a:endParaRPr lang="en-US" sz="105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116189" y="2919801"/>
            <a:ext cx="7697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sz="1050" b="1" dirty="0"/>
              <a:t>Substitute</a:t>
            </a:r>
          </a:p>
          <a:p>
            <a:pPr algn="ctr"/>
            <a:r>
              <a:rPr lang="en-029" sz="1050" b="1" dirty="0"/>
              <a:t>Product</a:t>
            </a:r>
            <a:endParaRPr lang="en-US" sz="105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188319" y="5380056"/>
            <a:ext cx="4234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dirty="0"/>
              <a:t>Brainstorming here will give product variations of the same solution; i.e. “me too” products (see next slide)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E57B7F-24EF-40FB-90AB-23054D60B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0480"/>
            <a:ext cx="8163719" cy="700088"/>
          </a:xfrm>
        </p:spPr>
        <p:txBody>
          <a:bodyPr/>
          <a:lstStyle/>
          <a:p>
            <a:r>
              <a:rPr lang="en-US" sz="3200" dirty="0"/>
              <a:t>Solution Formulation Divergent Thinking: </a:t>
            </a:r>
            <a:br>
              <a:rPr lang="en-US" sz="3200" dirty="0"/>
            </a:br>
            <a:r>
              <a:rPr lang="en-US" sz="3200" dirty="0"/>
              <a:t>                                      </a:t>
            </a:r>
            <a:r>
              <a:rPr lang="en-US" sz="2400" dirty="0"/>
              <a:t>Brainstorm at different levels</a:t>
            </a:r>
            <a:endParaRPr lang="en-US" dirty="0"/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86BEE617-34B7-48AD-BA42-19DD54E942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22F233-387E-4D6D-A0E4-C5E4FBB62C69}"/>
              </a:ext>
            </a:extLst>
          </p:cNvPr>
          <p:cNvSpPr/>
          <p:nvPr/>
        </p:nvSpPr>
        <p:spPr>
          <a:xfrm>
            <a:off x="4267200" y="4451419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What is been tried in the past?</a:t>
            </a:r>
          </a:p>
          <a:p>
            <a:r>
              <a:rPr lang="en-US" dirty="0"/>
              <a:t>What is the best current solution?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BATNO  (</a:t>
            </a:r>
            <a:r>
              <a:rPr lang="en-US" sz="1200" u="sng" dirty="0"/>
              <a:t>B</a:t>
            </a:r>
            <a:r>
              <a:rPr lang="en-US" sz="1200" dirty="0"/>
              <a:t>est </a:t>
            </a:r>
            <a:r>
              <a:rPr lang="en-US" sz="1200" u="sng" dirty="0"/>
              <a:t>A</a:t>
            </a:r>
            <a:r>
              <a:rPr lang="en-US" sz="1200" dirty="0"/>
              <a:t>lternative </a:t>
            </a:r>
            <a:r>
              <a:rPr lang="en-US" sz="1200" u="sng" dirty="0"/>
              <a:t>T</a:t>
            </a:r>
            <a:r>
              <a:rPr lang="en-US" sz="1200" dirty="0"/>
              <a:t>o a </a:t>
            </a:r>
            <a:r>
              <a:rPr lang="en-US" sz="1200" u="sng" dirty="0"/>
              <a:t>N</a:t>
            </a:r>
            <a:r>
              <a:rPr lang="en-US" sz="1200" dirty="0"/>
              <a:t>ew </a:t>
            </a:r>
            <a:r>
              <a:rPr lang="en-US" sz="1200" u="sng" dirty="0"/>
              <a:t>O</a:t>
            </a:r>
            <a:r>
              <a:rPr lang="en-US" sz="1200" dirty="0"/>
              <a:t>ption or </a:t>
            </a:r>
            <a:r>
              <a:rPr lang="en-US" sz="1200" u="sng" dirty="0"/>
              <a:t>O</a:t>
            </a:r>
            <a:r>
              <a:rPr lang="en-US" sz="1200" dirty="0"/>
              <a:t>ffering)</a:t>
            </a:r>
          </a:p>
          <a:p>
            <a:pPr lvl="2"/>
            <a:r>
              <a:rPr lang="en-US" sz="1200" dirty="0"/>
              <a:t>What is the perceived short-comings to the BATNO?</a:t>
            </a:r>
          </a:p>
          <a:p>
            <a:endParaRPr lang="en-US" sz="2400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8C0EA586-7386-4141-82DD-3D0E7CA49BE9}"/>
              </a:ext>
            </a:extLst>
          </p:cNvPr>
          <p:cNvSpPr/>
          <p:nvPr/>
        </p:nvSpPr>
        <p:spPr bwMode="auto">
          <a:xfrm>
            <a:off x="4182086" y="4483771"/>
            <a:ext cx="161314" cy="611071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3" name="Elbow Connector 20">
            <a:extLst>
              <a:ext uri="{FF2B5EF4-FFF2-40B4-BE49-F238E27FC236}">
                <a16:creationId xmlns:a16="http://schemas.microsoft.com/office/drawing/2014/main" id="{EE65D00C-82DF-43E7-8A32-3A91A01A807F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3553168" y="4858772"/>
            <a:ext cx="826564" cy="516385"/>
          </a:xfrm>
          <a:prstGeom prst="bentConnector3">
            <a:avLst>
              <a:gd name="adj1" fmla="val 9978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88E2CF0-B0FA-4D57-ADD0-8F450C2478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430" y="2550925"/>
            <a:ext cx="2440307" cy="15726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EDE75CC-F653-4E14-B125-5F5F78917F5C}"/>
              </a:ext>
            </a:extLst>
          </p:cNvPr>
          <p:cNvSpPr txBox="1"/>
          <p:nvPr/>
        </p:nvSpPr>
        <p:spPr>
          <a:xfrm>
            <a:off x="5747280" y="2185481"/>
            <a:ext cx="2074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Solution Formulation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6BEDA11A-3843-40C6-BF41-B549D37D8B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2302" y="6400800"/>
            <a:ext cx="1828800" cy="35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8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20"/>
    </mc:Choice>
    <mc:Fallback xmlns="">
      <p:transition spd="slow" advTm="106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3429000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sz="7200" b="1" dirty="0"/>
              <a:t>Feature Level:  “Me Too” Products-</a:t>
            </a:r>
            <a:r>
              <a:rPr lang="en-US" sz="6400" dirty="0"/>
              <a:t>-essentially a </a:t>
            </a:r>
            <a:r>
              <a:rPr lang="en-US" sz="6400" b="1" dirty="0"/>
              <a:t>product/service </a:t>
            </a:r>
            <a:r>
              <a:rPr lang="en-US" sz="6400" dirty="0"/>
              <a:t>to those that exist, but with some advantage, such as:</a:t>
            </a:r>
          </a:p>
          <a:p>
            <a:pPr lvl="1">
              <a:defRPr/>
            </a:pPr>
            <a:r>
              <a:rPr lang="en-US" sz="6400" u="sng" dirty="0"/>
              <a:t>New Features</a:t>
            </a:r>
            <a:r>
              <a:rPr lang="en-US" sz="6400" dirty="0"/>
              <a:t>. Increased convenience (ex. new delivery mechanism to user, Netflix vs. Blockbuster)</a:t>
            </a:r>
          </a:p>
          <a:p>
            <a:pPr lvl="1">
              <a:defRPr/>
            </a:pPr>
            <a:r>
              <a:rPr lang="en-US" sz="6400" dirty="0"/>
              <a:t>Inherent </a:t>
            </a:r>
            <a:r>
              <a:rPr lang="en-US" sz="6400" u="sng" dirty="0"/>
              <a:t>cost advantage</a:t>
            </a:r>
            <a:r>
              <a:rPr lang="en-US" sz="6400" dirty="0"/>
              <a:t>s over incumbents, such as:</a:t>
            </a:r>
          </a:p>
          <a:p>
            <a:pPr lvl="2">
              <a:defRPr/>
            </a:pPr>
            <a:r>
              <a:rPr lang="en-US" sz="4400" dirty="0"/>
              <a:t>Lower capital requirements</a:t>
            </a:r>
          </a:p>
          <a:p>
            <a:pPr lvl="2">
              <a:defRPr/>
            </a:pPr>
            <a:r>
              <a:rPr lang="en-US" sz="4400" dirty="0"/>
              <a:t>Lower raw material costs</a:t>
            </a:r>
          </a:p>
          <a:p>
            <a:pPr lvl="2">
              <a:defRPr/>
            </a:pPr>
            <a:r>
              <a:rPr lang="en-US" sz="4400" dirty="0"/>
              <a:t>Economy of scale (ex. Using the internet to get economy of scale for services)</a:t>
            </a:r>
          </a:p>
          <a:p>
            <a:pPr>
              <a:defRPr/>
            </a:pPr>
            <a:r>
              <a:rPr lang="en-US" sz="7200" b="1" dirty="0"/>
              <a:t>Function Level: Substitute product </a:t>
            </a:r>
            <a:r>
              <a:rPr lang="en-US" sz="6400" b="1" dirty="0"/>
              <a:t>(different solution for same need)</a:t>
            </a:r>
          </a:p>
          <a:p>
            <a:pPr lvl="1">
              <a:defRPr/>
            </a:pPr>
            <a:r>
              <a:rPr lang="en-US" sz="6400" dirty="0"/>
              <a:t>Better, faster, cheaper, more convenient than existing product/service</a:t>
            </a:r>
          </a:p>
          <a:p>
            <a:pPr lvl="1">
              <a:defRPr/>
            </a:pPr>
            <a:r>
              <a:rPr lang="en-US" sz="6400" dirty="0"/>
              <a:t>(ex: MP3 players vs. CD players)</a:t>
            </a:r>
          </a:p>
          <a:p>
            <a:pPr lvl="1">
              <a:defRPr/>
            </a:pPr>
            <a:r>
              <a:rPr lang="en-US" sz="6400" dirty="0"/>
              <a:t>Better addresses an emerging or previously unidentified or underserved market segment than existing offerings (ex: cell phones vs. land-lines)</a:t>
            </a:r>
          </a:p>
          <a:p>
            <a:pPr lvl="1">
              <a:defRPr/>
            </a:pPr>
            <a:r>
              <a:rPr lang="en-US" sz="6400" dirty="0"/>
              <a:t>Change forms:  “Product as a service” or “Service as a product”  (Pandora vs iTunes)</a:t>
            </a:r>
          </a:p>
          <a:p>
            <a:pPr>
              <a:defRPr/>
            </a:pPr>
            <a:r>
              <a:rPr lang="en-US" sz="7200" b="1" dirty="0"/>
              <a:t>System Level: Streamline connections </a:t>
            </a:r>
            <a:r>
              <a:rPr lang="en-US" sz="6400" b="1" dirty="0"/>
              <a:t>– creating efficiencies between existing business segments</a:t>
            </a:r>
          </a:p>
          <a:p>
            <a:pPr lvl="1">
              <a:defRPr/>
            </a:pPr>
            <a:r>
              <a:rPr lang="en-US" sz="6400" dirty="0"/>
              <a:t>Ebay bringing buyers and sellers together, reducing the cost of customer acquisition for sellers, and increasing convenience for buyers</a:t>
            </a:r>
          </a:p>
          <a:p>
            <a:pPr lvl="1">
              <a:defRPr/>
            </a:pPr>
            <a:r>
              <a:rPr lang="en-US" sz="6400" dirty="0"/>
              <a:t>Most apps are this:  Uber and Lyft apps makes it easier for a taxi seeker to find taxi service</a:t>
            </a:r>
          </a:p>
          <a:p>
            <a:pPr lvl="1">
              <a:defRPr/>
            </a:pPr>
            <a:r>
              <a:rPr lang="en-US" sz="6400" dirty="0"/>
              <a:t>Analogies to other problem/solution pairs?</a:t>
            </a:r>
          </a:p>
          <a:p>
            <a:pPr lvl="2">
              <a:defRPr/>
            </a:pPr>
            <a:r>
              <a:rPr lang="en-US" sz="6000" dirty="0" err="1"/>
              <a:t>Eg</a:t>
            </a:r>
            <a:r>
              <a:rPr lang="en-US" sz="6000" dirty="0"/>
              <a:t>: Mainframe to PC to Network </a:t>
            </a:r>
            <a:r>
              <a:rPr lang="en-US" sz="6000" dirty="0">
                <a:sym typeface="Wingdings" panose="05000000000000000000" pitchFamily="2" charset="2"/>
              </a:rPr>
              <a:t> Central Power Creation to “off grid” to micro-grids</a:t>
            </a:r>
            <a:endParaRPr lang="en-US" sz="6000" dirty="0"/>
          </a:p>
          <a:p>
            <a:pPr lvl="1">
              <a:defRPr/>
            </a:pPr>
            <a:endParaRPr lang="en-US" sz="1000" dirty="0"/>
          </a:p>
          <a:p>
            <a:pPr marL="0" indent="0">
              <a:buNone/>
              <a:defRPr/>
            </a:pPr>
            <a:endParaRPr lang="en-US" sz="2400" dirty="0"/>
          </a:p>
        </p:txBody>
      </p:sp>
      <p:sp>
        <p:nvSpPr>
          <p:cNvPr id="36869" name="Title 5"/>
          <p:cNvSpPr>
            <a:spLocks noGrp="1"/>
          </p:cNvSpPr>
          <p:nvPr>
            <p:ph type="title"/>
          </p:nvPr>
        </p:nvSpPr>
        <p:spPr>
          <a:xfrm>
            <a:off x="1143000" y="228600"/>
            <a:ext cx="5844779" cy="525066"/>
          </a:xfrm>
        </p:spPr>
        <p:txBody>
          <a:bodyPr/>
          <a:lstStyle/>
          <a:p>
            <a:r>
              <a:rPr lang="en-US" dirty="0"/>
              <a:t>Generic Solution Approaches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760C91C-6D0C-44B2-A0ED-DCC979239B89}"/>
              </a:ext>
            </a:extLst>
          </p:cNvPr>
          <p:cNvSpPr txBox="1">
            <a:spLocks/>
          </p:cNvSpPr>
          <p:nvPr/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3B4445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D8B6650A-736C-4D25-868E-6B05ED0AA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60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14"/>
    </mc:Choice>
    <mc:Fallback xmlns="">
      <p:transition spd="slow" advTm="170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29E6-443F-4588-A0DE-E56860516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Organize and Converge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F4604-6B2F-4A50-B614-E149AE970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Brainstormed ideas are created with “differed judgement” (without thinking)</a:t>
            </a:r>
          </a:p>
          <a:p>
            <a:pPr lvl="1"/>
            <a:r>
              <a:rPr lang="en-US" dirty="0"/>
              <a:t>Too many groups then just “pick” one of these ideas without applying ANY critical thought – huge mistake!</a:t>
            </a:r>
          </a:p>
          <a:p>
            <a:pPr lvl="1"/>
            <a:endParaRPr lang="en-US" dirty="0"/>
          </a:p>
          <a:p>
            <a:r>
              <a:rPr lang="en-US" dirty="0"/>
              <a:t>Organize step is opportunity to</a:t>
            </a:r>
          </a:p>
          <a:p>
            <a:pPr lvl="1"/>
            <a:r>
              <a:rPr lang="en-US" dirty="0"/>
              <a:t>Classify ideas taking similar approaches</a:t>
            </a:r>
          </a:p>
          <a:p>
            <a:pPr lvl="2"/>
            <a:r>
              <a:rPr lang="en-US" dirty="0"/>
              <a:t>See if there is an approach that is missing</a:t>
            </a:r>
          </a:p>
          <a:p>
            <a:pPr lvl="1"/>
            <a:r>
              <a:rPr lang="en-US" dirty="0"/>
              <a:t>Combine related ideas from divergent thinking</a:t>
            </a:r>
          </a:p>
          <a:p>
            <a:pPr lvl="1"/>
            <a:endParaRPr lang="en-US" dirty="0"/>
          </a:p>
          <a:p>
            <a:r>
              <a:rPr lang="en-US" dirty="0"/>
              <a:t>Convergence (selection) requires Criteria!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2664B-7086-4335-9AAF-6C6B91A6F2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B2EF362E-D7FE-429C-AC74-CE0D1CE13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800"/>
            <a:ext cx="16764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8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40"/>
    </mc:Choice>
    <mc:Fallback xmlns="">
      <p:transition spd="slow" advTm="184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23098-1AF8-4ECF-805B-F638C4FD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61AB4-B910-48E3-9E8C-F8D2A6B79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text for examples</a:t>
            </a:r>
          </a:p>
          <a:p>
            <a:pPr lvl="1"/>
            <a:r>
              <a:rPr lang="en-US" dirty="0"/>
              <a:t>Chapter 3 – Problem Identification</a:t>
            </a:r>
          </a:p>
          <a:p>
            <a:pPr lvl="1"/>
            <a:r>
              <a:rPr lang="en-US" dirty="0"/>
              <a:t>Chapter 4 – Solution Formulation</a:t>
            </a:r>
          </a:p>
          <a:p>
            <a:pPr lvl="1"/>
            <a:r>
              <a:rPr lang="en-US" dirty="0"/>
              <a:t>Chapter 8 – DOC Process Overview</a:t>
            </a:r>
          </a:p>
          <a:p>
            <a:pPr lvl="1"/>
            <a:r>
              <a:rPr lang="en-US" dirty="0"/>
              <a:t>Chapter 9 – Diverge step</a:t>
            </a:r>
          </a:p>
          <a:p>
            <a:pPr lvl="1"/>
            <a:r>
              <a:rPr lang="en-US" dirty="0"/>
              <a:t>Chapter 10 – Organize step</a:t>
            </a:r>
          </a:p>
          <a:p>
            <a:pPr lvl="1"/>
            <a:r>
              <a:rPr lang="en-US" dirty="0"/>
              <a:t>Chapter 11 – Converge step</a:t>
            </a:r>
          </a:p>
          <a:p>
            <a:pPr lvl="1"/>
            <a:r>
              <a:rPr lang="en-US" dirty="0"/>
              <a:t>Appendix A – Interviewing for Insight </a:t>
            </a:r>
          </a:p>
          <a:p>
            <a:pPr marL="457200" lvl="1" indent="0">
              <a:buNone/>
            </a:pPr>
            <a:r>
              <a:rPr lang="en-US" dirty="0"/>
              <a:t>                                            &amp; Persona Development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9349A-9BDF-48D6-AC77-FCA1D07E52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0A16D9A0-2FE3-48AB-9F6E-E8F5903E69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60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0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41"/>
    </mc:Choice>
    <mc:Fallback xmlns="">
      <p:transition spd="slow" advTm="51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F13E-F6E3-4CE2-B4DD-37D9F4F8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Mistakes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09EF0-2D65-479F-9E23-BDBFF39BD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167842"/>
            <a:ext cx="7772400" cy="4876800"/>
          </a:xfrm>
        </p:spPr>
        <p:txBody>
          <a:bodyPr/>
          <a:lstStyle/>
          <a:p>
            <a:r>
              <a:rPr lang="en-US" sz="2400" dirty="0"/>
              <a:t>Skip the ORGANIZE step</a:t>
            </a:r>
          </a:p>
          <a:p>
            <a:pPr lvl="1"/>
            <a:r>
              <a:rPr lang="en-US" sz="2000" dirty="0"/>
              <a:t>This is where the ANALYSIS takes place</a:t>
            </a:r>
          </a:p>
          <a:p>
            <a:pPr lvl="1"/>
            <a:r>
              <a:rPr lang="en-US" sz="2000" dirty="0"/>
              <a:t>Divergent is usually a “no thinking” step</a:t>
            </a:r>
          </a:p>
          <a:p>
            <a:pPr lvl="2"/>
            <a:r>
              <a:rPr lang="en-US" sz="1800" dirty="0"/>
              <a:t>Why would you randomly choose an idea created without thinking?</a:t>
            </a:r>
          </a:p>
          <a:p>
            <a:r>
              <a:rPr lang="en-US" sz="2400" dirty="0"/>
              <a:t>No analysis to see what could be missing</a:t>
            </a:r>
          </a:p>
          <a:p>
            <a:pPr lvl="1"/>
            <a:r>
              <a:rPr lang="en-US" sz="2000" dirty="0"/>
              <a:t>Organizing the information allows you to step back and see the bigger picture </a:t>
            </a:r>
          </a:p>
          <a:p>
            <a:pPr lvl="1"/>
            <a:r>
              <a:rPr lang="en-US" sz="2000" dirty="0"/>
              <a:t>This broader purview allows you to </a:t>
            </a:r>
            <a:r>
              <a:rPr lang="en-US" sz="2000" b="1" i="1" dirty="0">
                <a:solidFill>
                  <a:srgbClr val="FF0000"/>
                </a:solidFill>
              </a:rPr>
              <a:t>see what is missing </a:t>
            </a:r>
            <a:r>
              <a:rPr lang="en-US" sz="2000" dirty="0"/>
              <a:t>– a critical attribute to a creative problem-solver</a:t>
            </a:r>
          </a:p>
          <a:p>
            <a:r>
              <a:rPr lang="en-US" sz="2400" dirty="0"/>
              <a:t>No public/shared criteria for selection</a:t>
            </a:r>
          </a:p>
          <a:p>
            <a:pPr lvl="1"/>
            <a:r>
              <a:rPr lang="en-US" sz="2000" dirty="0"/>
              <a:t>Each participant has their own (private) criteria</a:t>
            </a:r>
          </a:p>
          <a:p>
            <a:pPr lvl="2"/>
            <a:r>
              <a:rPr lang="en-US" sz="1800" dirty="0"/>
              <a:t>Random criterial leads to random choices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94301-B216-466F-8E5A-98B3FE4250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EE9D4330-D991-43BA-A898-0F8FA3273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800"/>
            <a:ext cx="16764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75"/>
    </mc:Choice>
    <mc:Fallback xmlns="">
      <p:transition spd="slow" advTm="153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981200"/>
            <a:ext cx="5257800" cy="2590800"/>
          </a:xfrm>
        </p:spPr>
        <p:txBody>
          <a:bodyPr/>
          <a:lstStyle/>
          <a:p>
            <a:r>
              <a:rPr lang="en-US" dirty="0"/>
              <a:t>Zoom session on this Session.</a:t>
            </a:r>
          </a:p>
          <a:p>
            <a:endParaRPr lang="en-US" dirty="0"/>
          </a:p>
          <a:p>
            <a:r>
              <a:rPr lang="en-US" dirty="0"/>
              <a:t>See syllabus for time/date.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77D75-A96F-4F10-87E8-1846EE957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25555" r="35555" b="41111"/>
          <a:stretch/>
        </p:blipFill>
        <p:spPr>
          <a:xfrm>
            <a:off x="5702300" y="1447800"/>
            <a:ext cx="2920999" cy="381000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A095D40F-3902-4233-B12A-374199957A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524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16"/>
    </mc:Choice>
    <mc:Fallback xmlns="">
      <p:transition spd="slow" advTm="77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6F3D07-F323-4D88-94F4-CB1DECBEDA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Diverge-Organize-Converge:</a:t>
            </a:r>
            <a:br>
              <a:rPr lang="en-US" dirty="0"/>
            </a:br>
            <a:r>
              <a:rPr lang="en-US" dirty="0"/>
              <a:t>The DOC Process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B10D0B5-6C6D-4FBD-85B3-33376F035F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83B4E-BE73-4E9D-84A7-90B0DDB9B0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6F0FA65E-36A1-4518-A7E7-3CC829AD92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399212"/>
            <a:ext cx="1981200" cy="45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63"/>
    </mc:Choice>
    <mc:Fallback xmlns="">
      <p:transition spd="slow" advTm="85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12-Point Star 4"/>
          <p:cNvSpPr/>
          <p:nvPr/>
        </p:nvSpPr>
        <p:spPr bwMode="auto">
          <a:xfrm>
            <a:off x="1314450" y="2171700"/>
            <a:ext cx="1885950" cy="1885950"/>
          </a:xfrm>
          <a:prstGeom prst="star12">
            <a:avLst/>
          </a:prstGeom>
          <a:solidFill>
            <a:srgbClr val="BDE9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dirty="0"/>
          </a:p>
        </p:txBody>
      </p:sp>
      <p:sp>
        <p:nvSpPr>
          <p:cNvPr id="6" name="TextBox 5"/>
          <p:cNvSpPr txBox="1"/>
          <p:nvPr/>
        </p:nvSpPr>
        <p:spPr>
          <a:xfrm rot="20135554">
            <a:off x="1607250" y="2763523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sz="1800" dirty="0"/>
              <a:t>Broaden</a:t>
            </a:r>
          </a:p>
          <a:p>
            <a:pPr algn="ctr"/>
            <a:r>
              <a:rPr lang="en-029" sz="1800" dirty="0"/>
              <a:t>Possibilities</a:t>
            </a:r>
            <a:endParaRPr lang="en-US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1320529" y="1488757"/>
            <a:ext cx="7048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029" sz="800" b="1" dirty="0"/>
          </a:p>
          <a:p>
            <a:pPr algn="ctr"/>
            <a:r>
              <a:rPr lang="en-029" sz="1800" b="1" dirty="0"/>
              <a:t>D</a:t>
            </a:r>
            <a:r>
              <a:rPr lang="en-029" sz="1600" b="1" dirty="0"/>
              <a:t>ivergent Thinking                     </a:t>
            </a:r>
            <a:r>
              <a:rPr lang="en-029" sz="1800" b="1" dirty="0"/>
              <a:t>O</a:t>
            </a:r>
            <a:r>
              <a:rPr lang="en-029" sz="1600" b="1" dirty="0"/>
              <a:t>rganize                   </a:t>
            </a:r>
            <a:r>
              <a:rPr lang="en-029" sz="1800" b="1" dirty="0"/>
              <a:t>C</a:t>
            </a:r>
            <a:r>
              <a:rPr lang="en-029" sz="1600" b="1" dirty="0"/>
              <a:t>onvergent Thinking</a:t>
            </a:r>
          </a:p>
        </p:txBody>
      </p:sp>
      <p:sp>
        <p:nvSpPr>
          <p:cNvPr id="8" name="Notched Right Arrow 7"/>
          <p:cNvSpPr/>
          <p:nvPr/>
        </p:nvSpPr>
        <p:spPr bwMode="auto">
          <a:xfrm>
            <a:off x="3257550" y="2971800"/>
            <a:ext cx="628650" cy="285750"/>
          </a:xfrm>
          <a:prstGeom prst="notchedRightArrow">
            <a:avLst/>
          </a:prstGeom>
          <a:solidFill>
            <a:srgbClr val="D15B0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1" name="Notched Right Arrow 10"/>
          <p:cNvSpPr/>
          <p:nvPr/>
        </p:nvSpPr>
        <p:spPr bwMode="auto">
          <a:xfrm>
            <a:off x="5375639" y="2971800"/>
            <a:ext cx="628650" cy="285750"/>
          </a:xfrm>
          <a:prstGeom prst="notchedRightArrow">
            <a:avLst/>
          </a:prstGeom>
          <a:solidFill>
            <a:srgbClr val="D15B0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6515100" y="2354169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800" dirty="0"/>
              <a:t>Prioritize</a:t>
            </a:r>
            <a:endParaRPr lang="en-US" sz="1050" dirty="0"/>
          </a:p>
        </p:txBody>
      </p:sp>
      <p:sp>
        <p:nvSpPr>
          <p:cNvPr id="15" name="16-Point Star 14"/>
          <p:cNvSpPr/>
          <p:nvPr/>
        </p:nvSpPr>
        <p:spPr bwMode="auto">
          <a:xfrm>
            <a:off x="4030735" y="2713536"/>
            <a:ext cx="457200" cy="401140"/>
          </a:xfrm>
          <a:prstGeom prst="star16">
            <a:avLst/>
          </a:prstGeom>
          <a:solidFill>
            <a:srgbClr val="0094B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6" name="16-Point Star 15"/>
          <p:cNvSpPr/>
          <p:nvPr/>
        </p:nvSpPr>
        <p:spPr bwMode="auto">
          <a:xfrm>
            <a:off x="4579077" y="2771231"/>
            <a:ext cx="457200" cy="401140"/>
          </a:xfrm>
          <a:prstGeom prst="star16">
            <a:avLst/>
          </a:prstGeom>
          <a:solidFill>
            <a:srgbClr val="6BAB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7" name="16-Point Star 16"/>
          <p:cNvSpPr/>
          <p:nvPr/>
        </p:nvSpPr>
        <p:spPr bwMode="auto">
          <a:xfrm>
            <a:off x="4224011" y="3120327"/>
            <a:ext cx="457200" cy="401140"/>
          </a:xfrm>
          <a:prstGeom prst="star16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8" name="16-Point Star 17"/>
          <p:cNvSpPr/>
          <p:nvPr/>
        </p:nvSpPr>
        <p:spPr bwMode="auto">
          <a:xfrm>
            <a:off x="4639289" y="3293673"/>
            <a:ext cx="457200" cy="401140"/>
          </a:xfrm>
          <a:prstGeom prst="star16">
            <a:avLst/>
          </a:prstGeom>
          <a:solidFill>
            <a:srgbClr val="6123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9" name="16-Point Star 18"/>
          <p:cNvSpPr/>
          <p:nvPr/>
        </p:nvSpPr>
        <p:spPr bwMode="auto">
          <a:xfrm>
            <a:off x="3993125" y="3478320"/>
            <a:ext cx="457200" cy="401140"/>
          </a:xfrm>
          <a:prstGeom prst="star16">
            <a:avLst/>
          </a:prstGeom>
          <a:solidFill>
            <a:srgbClr val="AF119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20" name="TextBox 19"/>
          <p:cNvSpPr txBox="1"/>
          <p:nvPr/>
        </p:nvSpPr>
        <p:spPr>
          <a:xfrm>
            <a:off x="6399466" y="2805886"/>
            <a:ext cx="11849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AutoNum type="arabicPeriod"/>
            </a:pPr>
            <a:r>
              <a:rPr lang="en-029" sz="1050" dirty="0"/>
              <a:t>___________</a:t>
            </a:r>
          </a:p>
          <a:p>
            <a:pPr marL="257175" indent="-257175">
              <a:buAutoNum type="arabicPeriod"/>
            </a:pPr>
            <a:r>
              <a:rPr lang="en-029" sz="1050" dirty="0"/>
              <a:t>___________</a:t>
            </a:r>
          </a:p>
          <a:p>
            <a:pPr marL="257175" indent="-257175">
              <a:buAutoNum type="arabicPeriod"/>
            </a:pPr>
            <a:r>
              <a:rPr lang="en-029" sz="1050" dirty="0"/>
              <a:t>___________</a:t>
            </a:r>
          </a:p>
          <a:p>
            <a:pPr marL="257175" indent="-257175">
              <a:buAutoNum type="arabicPeriod"/>
            </a:pPr>
            <a:r>
              <a:rPr lang="en-029" sz="1050" dirty="0"/>
              <a:t>_________</a:t>
            </a:r>
            <a:endParaRPr lang="en-US" sz="105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3719CE-6E46-4588-B6F6-F35C63D253AF}"/>
              </a:ext>
            </a:extLst>
          </p:cNvPr>
          <p:cNvSpPr txBox="1"/>
          <p:nvPr/>
        </p:nvSpPr>
        <p:spPr>
          <a:xfrm>
            <a:off x="5791200" y="4490414"/>
            <a:ext cx="1983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Convergent Thinking Steps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25CDC8-C75C-4A4A-9188-0BEAC2DBBA11}"/>
              </a:ext>
            </a:extLst>
          </p:cNvPr>
          <p:cNvGrpSpPr/>
          <p:nvPr/>
        </p:nvGrpSpPr>
        <p:grpSpPr>
          <a:xfrm>
            <a:off x="1531817" y="4127578"/>
            <a:ext cx="6953576" cy="346750"/>
            <a:chOff x="1531817" y="4127578"/>
            <a:chExt cx="6953576" cy="346750"/>
          </a:xfrm>
        </p:grpSpPr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80A87A0E-6712-4757-A04E-C2212956B60E}"/>
                </a:ext>
              </a:extLst>
            </p:cNvPr>
            <p:cNvSpPr/>
            <p:nvPr/>
          </p:nvSpPr>
          <p:spPr bwMode="auto">
            <a:xfrm rot="5400000" flipV="1">
              <a:off x="6469623" y="2458558"/>
              <a:ext cx="346750" cy="3684790"/>
            </a:xfrm>
            <a:prstGeom prst="rightBrace">
              <a:avLst>
                <a:gd name="adj1" fmla="val 138333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25" name="Right Brace 24">
              <a:extLst>
                <a:ext uri="{FF2B5EF4-FFF2-40B4-BE49-F238E27FC236}">
                  <a16:creationId xmlns:a16="http://schemas.microsoft.com/office/drawing/2014/main" id="{09B761B5-7D76-45D4-B7D5-BED942868D1D}"/>
                </a:ext>
              </a:extLst>
            </p:cNvPr>
            <p:cNvSpPr/>
            <p:nvPr/>
          </p:nvSpPr>
          <p:spPr bwMode="auto">
            <a:xfrm rot="5400000" flipV="1">
              <a:off x="2954735" y="2704660"/>
              <a:ext cx="346750" cy="3192586"/>
            </a:xfrm>
            <a:prstGeom prst="rightBrace">
              <a:avLst>
                <a:gd name="adj1" fmla="val 138333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DF1C04B-124C-441A-9407-CF4122F15929}"/>
              </a:ext>
            </a:extLst>
          </p:cNvPr>
          <p:cNvSpPr txBox="1"/>
          <p:nvPr/>
        </p:nvSpPr>
        <p:spPr>
          <a:xfrm>
            <a:off x="2325938" y="4490414"/>
            <a:ext cx="1865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Divergent Thinking Steps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141D895-1D17-4E96-BC12-36F028916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DOC Process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1D1BDC-813D-4215-8ADD-86C9B59714C6}"/>
              </a:ext>
            </a:extLst>
          </p:cNvPr>
          <p:cNvSpPr txBox="1"/>
          <p:nvPr/>
        </p:nvSpPr>
        <p:spPr>
          <a:xfrm>
            <a:off x="1143000" y="4800600"/>
            <a:ext cx="274319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1050" b="1" dirty="0">
                <a:cs typeface="Times New Roman" panose="02020603050405020304" pitchFamily="18" charset="0"/>
              </a:rPr>
              <a:t>Divergent Thinking: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GO Fast!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NO thinking!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NO judgement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NO bad ideas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Listen and build off each other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Goal is to produce MANY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b="1" dirty="0">
                <a:cs typeface="Times New Roman" panose="02020603050405020304" pitchFamily="18" charset="0"/>
              </a:rPr>
              <a:t>ALSO:  Information Gathering </a:t>
            </a:r>
            <a:r>
              <a:rPr lang="en-029" sz="1050" dirty="0">
                <a:cs typeface="Times New Roman" panose="02020603050405020304" pitchFamily="18" charset="0"/>
              </a:rPr>
              <a:t>(no analysis – just collecting information)</a:t>
            </a:r>
            <a:endParaRPr lang="en-US" sz="1050" dirty="0"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ED331B-CDD7-4BCF-A3B2-E31C76CF1C1E}"/>
              </a:ext>
            </a:extLst>
          </p:cNvPr>
          <p:cNvSpPr txBox="1"/>
          <p:nvPr/>
        </p:nvSpPr>
        <p:spPr>
          <a:xfrm>
            <a:off x="3790984" y="4800600"/>
            <a:ext cx="22464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050" b="1" dirty="0">
                <a:cs typeface="Times New Roman" panose="02020603050405020304" pitchFamily="18" charset="0"/>
              </a:rPr>
              <a:t>Organize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/>
              <a:t>Combine/Classify concepts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/>
              <a:t>Create Connections between ideas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/>
              <a:t>Uncover underlying Causes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/>
              <a:t>Lots of discussion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/>
              <a:t>This is ANALYSIS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/>
              <a:t>Research often Required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029" sz="105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183D06-64D2-43BD-9A36-6DDB3AE1669F}"/>
              </a:ext>
            </a:extLst>
          </p:cNvPr>
          <p:cNvSpPr txBox="1"/>
          <p:nvPr/>
        </p:nvSpPr>
        <p:spPr>
          <a:xfrm>
            <a:off x="6446533" y="4800600"/>
            <a:ext cx="2164067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1050" b="1" dirty="0">
                <a:cs typeface="Times New Roman" panose="02020603050405020304" pitchFamily="18" charset="0"/>
              </a:rPr>
              <a:t>Convergent Thinking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Determine Criteria </a:t>
            </a:r>
          </a:p>
          <a:p>
            <a:pPr lvl="1"/>
            <a:r>
              <a:rPr lang="en-029" sz="1050" dirty="0">
                <a:cs typeface="Times New Roman" panose="02020603050405020304" pitchFamily="18" charset="0"/>
              </a:rPr>
              <a:t>for ranking (what is your measure of “best”?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Discuss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Choose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This is the SELECTION Step</a:t>
            </a:r>
            <a:endParaRPr lang="en-US" sz="1050" dirty="0"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22DFD75-D33E-4567-BA2A-0CBD481AB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83" y="2809853"/>
            <a:ext cx="611172" cy="6111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EBD30A0-B6C4-425E-A148-E16E733FEE21}"/>
              </a:ext>
            </a:extLst>
          </p:cNvPr>
          <p:cNvSpPr txBox="1"/>
          <p:nvPr/>
        </p:nvSpPr>
        <p:spPr>
          <a:xfrm>
            <a:off x="7350145" y="3544550"/>
            <a:ext cx="11352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Choose</a:t>
            </a:r>
          </a:p>
          <a:p>
            <a:pPr algn="ctr"/>
            <a:r>
              <a:rPr lang="en-US" sz="1050" dirty="0"/>
              <a:t>The “Best”</a:t>
            </a:r>
          </a:p>
          <a:p>
            <a:pPr algn="ctr"/>
            <a:r>
              <a:rPr lang="en-US" sz="1050" dirty="0"/>
              <a:t>Or</a:t>
            </a:r>
          </a:p>
          <a:p>
            <a:pPr algn="ctr"/>
            <a:r>
              <a:rPr lang="en-US" sz="1050" dirty="0"/>
              <a:t>“Most Impactful”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F703BBE4-0EE1-480B-B7DF-F50203F183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752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98"/>
    </mc:Choice>
    <mc:Fallback xmlns="">
      <p:transition spd="slow" advTm="286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16A58-413E-495B-8D37-9AD662508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Used in BOTH PI and SF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C6B30-2FBE-492E-B21B-9699DF4BD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8001000" cy="4876800"/>
          </a:xfrm>
        </p:spPr>
        <p:txBody>
          <a:bodyPr/>
          <a:lstStyle/>
          <a:p>
            <a:r>
              <a:rPr lang="en-US" dirty="0"/>
              <a:t>Technique used in BOTH Problem Identification and Solution Formulation</a:t>
            </a:r>
          </a:p>
          <a:p>
            <a:pPr lvl="1"/>
            <a:r>
              <a:rPr lang="en-US" dirty="0"/>
              <a:t>You are much more familiar with it for ideating new solution ideas</a:t>
            </a:r>
          </a:p>
          <a:p>
            <a:pPr lvl="1"/>
            <a:r>
              <a:rPr lang="en-US" dirty="0"/>
              <a:t>We saw in Session 05 (Problem Identification, Level 1) that the “archeological dig” (and </a:t>
            </a:r>
            <a:r>
              <a:rPr lang="en-US" i="1" dirty="0"/>
              <a:t>any</a:t>
            </a:r>
            <a:r>
              <a:rPr lang="en-US" dirty="0"/>
              <a:t> research) diversifies our concepts (i.e. broadens the possibilities)</a:t>
            </a:r>
          </a:p>
          <a:p>
            <a:pPr lvl="2"/>
            <a:r>
              <a:rPr lang="en-US" dirty="0"/>
              <a:t>This IS divergent thinking, but it is definitely not ‘brainstorming’</a:t>
            </a:r>
          </a:p>
          <a:p>
            <a:pPr lvl="2"/>
            <a:r>
              <a:rPr lang="en-US" dirty="0"/>
              <a:t>We then need to ORGANIZE this information and</a:t>
            </a:r>
          </a:p>
          <a:p>
            <a:pPr lvl="2"/>
            <a:r>
              <a:rPr lang="en-US" dirty="0"/>
              <a:t>CONVERGE on a single choice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1F01C-E6FF-40B5-A15B-12313D37F8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B78C781A-457A-4BA0-A52E-9AF6A98072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36"/>
    </mc:Choice>
    <mc:Fallback xmlns="">
      <p:transition spd="slow" advTm="30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Divergent Thinking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71650" y="1714500"/>
            <a:ext cx="5829300" cy="3657600"/>
          </a:xfrm>
        </p:spPr>
        <p:txBody>
          <a:bodyPr/>
          <a:lstStyle/>
          <a:p>
            <a:r>
              <a:rPr lang="en-US" dirty="0"/>
              <a:t>Expand IDEAS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6" name="Explosion: 8 Points 5"/>
          <p:cNvSpPr/>
          <p:nvPr/>
        </p:nvSpPr>
        <p:spPr bwMode="auto">
          <a:xfrm>
            <a:off x="2277092" y="3486150"/>
            <a:ext cx="171450" cy="171450"/>
          </a:xfrm>
          <a:prstGeom prst="irregularSeal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7" name="Explosion: 8 Points 6"/>
          <p:cNvSpPr/>
          <p:nvPr/>
        </p:nvSpPr>
        <p:spPr bwMode="auto">
          <a:xfrm>
            <a:off x="3768029" y="2514600"/>
            <a:ext cx="2343150" cy="2286000"/>
          </a:xfrm>
          <a:prstGeom prst="irregularSeal1">
            <a:avLst/>
          </a:prstGeom>
          <a:solidFill>
            <a:srgbClr val="FFFF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2503338" y="2714625"/>
            <a:ext cx="1085850" cy="8572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>
            <a:cxnSpLocks/>
          </p:cNvCxnSpPr>
          <p:nvPr/>
        </p:nvCxnSpPr>
        <p:spPr bwMode="auto">
          <a:xfrm>
            <a:off x="2528215" y="3571875"/>
            <a:ext cx="1085850" cy="8572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007877" y="3764961"/>
            <a:ext cx="7248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(one idea)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2297" y="4855517"/>
            <a:ext cx="12875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(Many, Many Ideas)</a:t>
            </a:r>
          </a:p>
        </p:txBody>
      </p:sp>
      <p:sp>
        <p:nvSpPr>
          <p:cNvPr id="11" name="TextBox 10"/>
          <p:cNvSpPr txBox="1"/>
          <p:nvPr/>
        </p:nvSpPr>
        <p:spPr>
          <a:xfrm rot="19272038">
            <a:off x="2295878" y="2861408"/>
            <a:ext cx="12474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Divergent Thinking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ADC71FB-0601-4142-BE2F-2A3F5D83A2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BF43BF-9E16-4F9C-97A8-D46DBFC48198}"/>
              </a:ext>
            </a:extLst>
          </p:cNvPr>
          <p:cNvSpPr txBox="1"/>
          <p:nvPr/>
        </p:nvSpPr>
        <p:spPr>
          <a:xfrm>
            <a:off x="2503338" y="5559544"/>
            <a:ext cx="4233851" cy="307777"/>
          </a:xfrm>
          <a:prstGeom prst="rect">
            <a:avLst/>
          </a:prstGeom>
          <a:noFill/>
          <a:ln w="28575">
            <a:solidFill>
              <a:srgbClr val="EF5904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Gathering information (detective work) and Ideating</a:t>
            </a:r>
          </a:p>
        </p:txBody>
      </p:sp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171868ED-98F4-4721-A32E-C301C65D16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0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2"/>
    </mc:Choice>
    <mc:Fallback xmlns="">
      <p:transition spd="slow" advTm="13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5" name="16-Point Star 14"/>
          <p:cNvSpPr/>
          <p:nvPr/>
        </p:nvSpPr>
        <p:spPr bwMode="auto">
          <a:xfrm>
            <a:off x="3823615" y="1636153"/>
            <a:ext cx="457200" cy="401140"/>
          </a:xfrm>
          <a:prstGeom prst="star16">
            <a:avLst/>
          </a:prstGeom>
          <a:solidFill>
            <a:srgbClr val="0094B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6" name="16-Point Star 15"/>
          <p:cNvSpPr/>
          <p:nvPr/>
        </p:nvSpPr>
        <p:spPr bwMode="auto">
          <a:xfrm>
            <a:off x="4371957" y="1693848"/>
            <a:ext cx="457200" cy="401140"/>
          </a:xfrm>
          <a:prstGeom prst="star16">
            <a:avLst/>
          </a:prstGeom>
          <a:solidFill>
            <a:srgbClr val="6BAB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7" name="16-Point Star 16"/>
          <p:cNvSpPr/>
          <p:nvPr/>
        </p:nvSpPr>
        <p:spPr bwMode="auto">
          <a:xfrm>
            <a:off x="4016891" y="2042944"/>
            <a:ext cx="457200" cy="401140"/>
          </a:xfrm>
          <a:prstGeom prst="star16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8" name="16-Point Star 17"/>
          <p:cNvSpPr/>
          <p:nvPr/>
        </p:nvSpPr>
        <p:spPr bwMode="auto">
          <a:xfrm>
            <a:off x="4432169" y="2216290"/>
            <a:ext cx="457200" cy="401140"/>
          </a:xfrm>
          <a:prstGeom prst="star16">
            <a:avLst/>
          </a:prstGeom>
          <a:solidFill>
            <a:srgbClr val="6123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9" name="16-Point Star 18"/>
          <p:cNvSpPr/>
          <p:nvPr/>
        </p:nvSpPr>
        <p:spPr bwMode="auto">
          <a:xfrm>
            <a:off x="3786005" y="2400937"/>
            <a:ext cx="457200" cy="401140"/>
          </a:xfrm>
          <a:prstGeom prst="star16">
            <a:avLst/>
          </a:prstGeom>
          <a:solidFill>
            <a:srgbClr val="AF119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9DA66AC-5954-4B32-BE41-5D91D88BB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Organize: Transition/Synthesis Step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DAB548-E165-4262-93AF-CF46F37034DF}"/>
              </a:ext>
            </a:extLst>
          </p:cNvPr>
          <p:cNvSpPr txBox="1"/>
          <p:nvPr/>
        </p:nvSpPr>
        <p:spPr>
          <a:xfrm>
            <a:off x="3505200" y="3124200"/>
            <a:ext cx="289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1200" b="1" dirty="0"/>
              <a:t>Organize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200" b="1" dirty="0"/>
              <a:t>Categorize</a:t>
            </a:r>
            <a:r>
              <a:rPr lang="en-029" sz="1200" dirty="0"/>
              <a:t>: Combine/Classify concepts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200" dirty="0"/>
              <a:t>Create </a:t>
            </a:r>
            <a:r>
              <a:rPr lang="en-029" sz="1200" b="1" dirty="0"/>
              <a:t>Connections</a:t>
            </a:r>
            <a:r>
              <a:rPr lang="en-029" sz="1200" dirty="0"/>
              <a:t> between ideas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029" sz="1200" dirty="0"/>
              <a:t>Inside the categorizes and between them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200" dirty="0"/>
              <a:t>Uncover underlying </a:t>
            </a:r>
            <a:r>
              <a:rPr lang="en-029" sz="1200" b="1" dirty="0"/>
              <a:t>Causes</a:t>
            </a:r>
            <a:r>
              <a:rPr lang="en-029" sz="1200" dirty="0"/>
              <a:t> if possible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200" dirty="0"/>
              <a:t>Lots of discussion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200" dirty="0"/>
              <a:t>Research (</a:t>
            </a:r>
            <a:r>
              <a:rPr lang="en-029" sz="1200" b="1" dirty="0"/>
              <a:t>primary &amp; secondary research</a:t>
            </a:r>
            <a:r>
              <a:rPr lang="en-029" sz="1200" dirty="0"/>
              <a:t>) needed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55018-A25D-441D-BF42-99949062C64A}"/>
              </a:ext>
            </a:extLst>
          </p:cNvPr>
          <p:cNvSpPr txBox="1"/>
          <p:nvPr/>
        </p:nvSpPr>
        <p:spPr>
          <a:xfrm>
            <a:off x="2873645" y="5245119"/>
            <a:ext cx="3654398" cy="307777"/>
          </a:xfrm>
          <a:prstGeom prst="rect">
            <a:avLst/>
          </a:prstGeom>
          <a:noFill/>
          <a:ln w="28575">
            <a:solidFill>
              <a:srgbClr val="EF5904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This is the step where ANALYSIS takes place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46E54A5-0BDC-48CB-BE44-95214E79A7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6"/>
    </mc:Choice>
    <mc:Fallback xmlns="">
      <p:transition spd="slow" advTm="35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Convergent Thinking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6400" y="1219200"/>
            <a:ext cx="5924550" cy="3657600"/>
          </a:xfrm>
        </p:spPr>
        <p:txBody>
          <a:bodyPr/>
          <a:lstStyle/>
          <a:p>
            <a:r>
              <a:rPr lang="en-US" dirty="0"/>
              <a:t>Narrow and select the “Best” or “Most Impactful”  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 bwMode="auto">
          <a:xfrm>
            <a:off x="4744065" y="2423191"/>
            <a:ext cx="1085850" cy="8572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446687" y="3820235"/>
            <a:ext cx="13676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(Organized Concepts)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77064" y="3820235"/>
            <a:ext cx="113524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The “Best”</a:t>
            </a:r>
          </a:p>
          <a:p>
            <a:pPr algn="ctr"/>
            <a:r>
              <a:rPr lang="en-US" sz="1050" dirty="0"/>
              <a:t>Or</a:t>
            </a:r>
          </a:p>
          <a:p>
            <a:pPr algn="ctr"/>
            <a:r>
              <a:rPr lang="en-US" sz="1050" dirty="0"/>
              <a:t>“Most Impactful”</a:t>
            </a:r>
          </a:p>
        </p:txBody>
      </p:sp>
      <p:sp>
        <p:nvSpPr>
          <p:cNvPr id="17" name="TextBox 16"/>
          <p:cNvSpPr txBox="1"/>
          <p:nvPr/>
        </p:nvSpPr>
        <p:spPr>
          <a:xfrm rot="2270895">
            <a:off x="4612747" y="2517136"/>
            <a:ext cx="1337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Convergent Thinking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 bwMode="auto">
          <a:xfrm flipV="1">
            <a:off x="4701637" y="3273541"/>
            <a:ext cx="1085850" cy="8572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98A486CE-974E-4B46-98C4-DC53CA1BA813}"/>
              </a:ext>
            </a:extLst>
          </p:cNvPr>
          <p:cNvSpPr txBox="1">
            <a:spLocks/>
          </p:cNvSpPr>
          <p:nvPr/>
        </p:nvSpPr>
        <p:spPr>
          <a:xfrm>
            <a:off x="7543799" y="6477000"/>
            <a:ext cx="1428750" cy="3429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E1D4DFB-05A4-4E49-8C5F-DBB9BC109519}" type="slidenum">
              <a:rPr lang="en-US" sz="900"/>
              <a:pPr algn="r">
                <a:defRPr/>
              </a:pPr>
              <a:t>7</a:t>
            </a:fld>
            <a:endParaRPr lang="en-US" sz="9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D95C53-D095-4906-840E-F1CC12AC9A4B}"/>
              </a:ext>
            </a:extLst>
          </p:cNvPr>
          <p:cNvGrpSpPr/>
          <p:nvPr/>
        </p:nvGrpSpPr>
        <p:grpSpPr>
          <a:xfrm>
            <a:off x="3598273" y="2571626"/>
            <a:ext cx="1103364" cy="1165924"/>
            <a:chOff x="3993125" y="2713536"/>
            <a:chExt cx="1103364" cy="1165924"/>
          </a:xfrm>
        </p:grpSpPr>
        <p:sp>
          <p:nvSpPr>
            <p:cNvPr id="19" name="16-Point Star 14">
              <a:extLst>
                <a:ext uri="{FF2B5EF4-FFF2-40B4-BE49-F238E27FC236}">
                  <a16:creationId xmlns:a16="http://schemas.microsoft.com/office/drawing/2014/main" id="{9DE753F6-25E1-4956-8838-48B2DE09EAB2}"/>
                </a:ext>
              </a:extLst>
            </p:cNvPr>
            <p:cNvSpPr/>
            <p:nvPr/>
          </p:nvSpPr>
          <p:spPr bwMode="auto">
            <a:xfrm>
              <a:off x="4030735" y="2713536"/>
              <a:ext cx="457200" cy="401140"/>
            </a:xfrm>
            <a:prstGeom prst="star16">
              <a:avLst/>
            </a:prstGeom>
            <a:solidFill>
              <a:srgbClr val="0094B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20" name="16-Point Star 15">
              <a:extLst>
                <a:ext uri="{FF2B5EF4-FFF2-40B4-BE49-F238E27FC236}">
                  <a16:creationId xmlns:a16="http://schemas.microsoft.com/office/drawing/2014/main" id="{700FF79B-B08E-4ED6-8F04-FC83DBCB4E4E}"/>
                </a:ext>
              </a:extLst>
            </p:cNvPr>
            <p:cNvSpPr/>
            <p:nvPr/>
          </p:nvSpPr>
          <p:spPr bwMode="auto">
            <a:xfrm>
              <a:off x="4579077" y="2771231"/>
              <a:ext cx="457200" cy="401140"/>
            </a:xfrm>
            <a:prstGeom prst="star16">
              <a:avLst/>
            </a:prstGeom>
            <a:solidFill>
              <a:srgbClr val="6BAB4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21" name="16-Point Star 16">
              <a:extLst>
                <a:ext uri="{FF2B5EF4-FFF2-40B4-BE49-F238E27FC236}">
                  <a16:creationId xmlns:a16="http://schemas.microsoft.com/office/drawing/2014/main" id="{A7FE5D6B-84EB-4C0A-A1DD-1980A286C202}"/>
                </a:ext>
              </a:extLst>
            </p:cNvPr>
            <p:cNvSpPr/>
            <p:nvPr/>
          </p:nvSpPr>
          <p:spPr bwMode="auto">
            <a:xfrm>
              <a:off x="4224011" y="3120327"/>
              <a:ext cx="457200" cy="401140"/>
            </a:xfrm>
            <a:prstGeom prst="star16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22" name="16-Point Star 17">
              <a:extLst>
                <a:ext uri="{FF2B5EF4-FFF2-40B4-BE49-F238E27FC236}">
                  <a16:creationId xmlns:a16="http://schemas.microsoft.com/office/drawing/2014/main" id="{0E9CDA35-C070-41CD-9F57-D554FAFCA66F}"/>
                </a:ext>
              </a:extLst>
            </p:cNvPr>
            <p:cNvSpPr/>
            <p:nvPr/>
          </p:nvSpPr>
          <p:spPr bwMode="auto">
            <a:xfrm>
              <a:off x="4639289" y="3293673"/>
              <a:ext cx="457200" cy="401140"/>
            </a:xfrm>
            <a:prstGeom prst="star16">
              <a:avLst/>
            </a:prstGeom>
            <a:solidFill>
              <a:srgbClr val="6123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23" name="16-Point Star 18">
              <a:extLst>
                <a:ext uri="{FF2B5EF4-FFF2-40B4-BE49-F238E27FC236}">
                  <a16:creationId xmlns:a16="http://schemas.microsoft.com/office/drawing/2014/main" id="{842757F8-6DEB-4BD8-9C5E-153E88CF87F7}"/>
                </a:ext>
              </a:extLst>
            </p:cNvPr>
            <p:cNvSpPr/>
            <p:nvPr/>
          </p:nvSpPr>
          <p:spPr bwMode="auto">
            <a:xfrm>
              <a:off x="3993125" y="3478320"/>
              <a:ext cx="457200" cy="401140"/>
            </a:xfrm>
            <a:prstGeom prst="star16">
              <a:avLst/>
            </a:prstGeom>
            <a:solidFill>
              <a:srgbClr val="AF119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1AA9D4E-8E5E-4407-9083-02D461191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87" y="2786648"/>
            <a:ext cx="914634" cy="9146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29B63B-DF3F-4B17-8370-934EE82034DD}"/>
              </a:ext>
            </a:extLst>
          </p:cNvPr>
          <p:cNvSpPr/>
          <p:nvPr/>
        </p:nvSpPr>
        <p:spPr>
          <a:xfrm>
            <a:off x="5105400" y="43434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dirty="0"/>
              <a:t>For Problem Identification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029" dirty="0"/>
              <a:t>Which of the “root causes” has the most</a:t>
            </a:r>
          </a:p>
          <a:p>
            <a:pPr lvl="1"/>
            <a:r>
              <a:rPr lang="en-029" dirty="0"/>
              <a:t>     impact on the overall General Concern </a:t>
            </a:r>
          </a:p>
          <a:p>
            <a:pPr lvl="1"/>
            <a:r>
              <a:rPr lang="en-029" dirty="0"/>
              <a:t>     or Specific Issue?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dirty="0"/>
              <a:t>For Solution Formulation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029" dirty="0"/>
              <a:t>Is it addressing an underlying cause? 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029" dirty="0"/>
              <a:t>Is it connected to multiple causes?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b="1" dirty="0"/>
              <a:t>Set Criteria </a:t>
            </a:r>
            <a:r>
              <a:rPr lang="en-029" dirty="0"/>
              <a:t>for ranking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dirty="0"/>
              <a:t>Discuss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b="1" dirty="0"/>
              <a:t>Choose</a:t>
            </a:r>
            <a:endParaRPr lang="en-US" b="1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8F75F351-518B-4E36-A0C1-241DBB5F5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9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98"/>
    </mc:Choice>
    <mc:Fallback xmlns="">
      <p:transition spd="slow" advTm="71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8372D3-D917-4F61-9122-6F5DEA8C7A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DOC Process</a:t>
            </a:r>
            <a:br>
              <a:rPr lang="en-US" dirty="0"/>
            </a:br>
            <a:r>
              <a:rPr lang="en-US" dirty="0"/>
              <a:t>applied to Problem Identification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039DA6B-E81E-4D0E-979E-3B2A4F023C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8635B-8413-4A24-A9E7-C1DA544F15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4E28E6F7-65D6-42E1-8D24-F31F9A4CD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5412"/>
            <a:ext cx="1905000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9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7"/>
    </mc:Choice>
    <mc:Fallback xmlns="">
      <p:transition spd="slow" advTm="13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59615-4BB4-4F18-982F-3ECF8C2CF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1 Archeological Dig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98055-AE88-4667-BAE3-39DC19856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00400"/>
            <a:ext cx="7772400" cy="2286000"/>
          </a:xfrm>
        </p:spPr>
        <p:txBody>
          <a:bodyPr/>
          <a:lstStyle/>
          <a:p>
            <a:r>
              <a:rPr lang="en-US" sz="2000" dirty="0"/>
              <a:t>At each level of the “dig” we are:</a:t>
            </a:r>
          </a:p>
          <a:p>
            <a:pPr lvl="1"/>
            <a:r>
              <a:rPr lang="en-US" sz="1800" dirty="0"/>
              <a:t>Diverging “potential causes” that could cause the problem</a:t>
            </a:r>
          </a:p>
          <a:p>
            <a:pPr lvl="1"/>
            <a:r>
              <a:rPr lang="en-US" sz="1800" dirty="0"/>
              <a:t>Organizing these factors</a:t>
            </a:r>
          </a:p>
          <a:p>
            <a:pPr lvl="1"/>
            <a:r>
              <a:rPr lang="en-US" sz="1800" dirty="0"/>
              <a:t>Selecting ONE factor, then REPEATING the process</a:t>
            </a:r>
          </a:p>
          <a:p>
            <a:pPr lvl="2"/>
            <a:r>
              <a:rPr lang="en-US" sz="1200" dirty="0"/>
              <a:t>Is this a problem you can do anything about?</a:t>
            </a:r>
          </a:p>
          <a:p>
            <a:pPr lvl="3"/>
            <a:r>
              <a:rPr lang="en-US" sz="1400" dirty="0"/>
              <a:t>Within our circle of influence?</a:t>
            </a:r>
          </a:p>
          <a:p>
            <a:pPr lvl="3"/>
            <a:r>
              <a:rPr lang="en-US" sz="1400" dirty="0"/>
              <a:t>Align with your Capabilities?</a:t>
            </a:r>
          </a:p>
          <a:p>
            <a:pPr lvl="1"/>
            <a:r>
              <a:rPr lang="en-US" sz="1800" dirty="0"/>
              <a:t>Creates a Series of DOC Process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FE78F-CE76-4CFA-A4F0-B904972C1F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3EFD9FD-887F-4CB9-BCFC-EC476567D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2054" y="1107648"/>
            <a:ext cx="3124200" cy="205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A28252-64FC-4BC5-B2DF-F9BAE054F0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645756"/>
            <a:ext cx="3505200" cy="1102707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189A3051-CA61-4F49-8933-BC34DC824B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3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50"/>
    </mc:Choice>
    <mc:Fallback xmlns="">
      <p:transition spd="slow" advTm="61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10604</TotalTime>
  <Words>1147</Words>
  <Application>Microsoft Office PowerPoint</Application>
  <PresentationFormat>On-screen Show (4:3)</PresentationFormat>
  <Paragraphs>199</Paragraphs>
  <Slides>18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Times New Roman</vt:lpstr>
      <vt:lpstr>Wingdings</vt:lpstr>
      <vt:lpstr>blank</vt:lpstr>
      <vt:lpstr>PowerPoint Presentation</vt:lpstr>
      <vt:lpstr>Diverge-Organize-Converge: The DOC Process</vt:lpstr>
      <vt:lpstr>Overview of the DOC Process</vt:lpstr>
      <vt:lpstr>Used in BOTH PI and SF</vt:lpstr>
      <vt:lpstr>Divergent Thinking </vt:lpstr>
      <vt:lpstr>Organize: Transition/Synthesis Step</vt:lpstr>
      <vt:lpstr>Convergent Thinking </vt:lpstr>
      <vt:lpstr>DOC Process applied to Problem Identification</vt:lpstr>
      <vt:lpstr>Level 1 Archeological Dig</vt:lpstr>
      <vt:lpstr>Persona Creation</vt:lpstr>
      <vt:lpstr>DOC Process applied to Solution Formulation</vt:lpstr>
      <vt:lpstr>Solution Formulation Divergent Thinking</vt:lpstr>
      <vt:lpstr>Solution Formulation Divergent Thinking:                                        Brainstorm at different levels</vt:lpstr>
      <vt:lpstr>Generic Solution Approaches</vt:lpstr>
      <vt:lpstr>Organize and Converge</vt:lpstr>
      <vt:lpstr>Examples</vt:lpstr>
      <vt:lpstr>Common Mistakes</vt:lpstr>
      <vt:lpstr>Questions?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faley</dc:creator>
  <cp:lastModifiedBy>Tim Faley</cp:lastModifiedBy>
  <cp:revision>972</cp:revision>
  <cp:lastPrinted>2019-08-19T12:29:46Z</cp:lastPrinted>
  <dcterms:created xsi:type="dcterms:W3CDTF">2003-10-03T23:08:19Z</dcterms:created>
  <dcterms:modified xsi:type="dcterms:W3CDTF">2022-07-29T21:09:46Z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