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4"/>
  </p:notesMasterIdLst>
  <p:handoutMasterIdLst>
    <p:handoutMasterId r:id="rId25"/>
  </p:handoutMasterIdLst>
  <p:sldIdLst>
    <p:sldId id="1119" r:id="rId2"/>
    <p:sldId id="1935" r:id="rId3"/>
    <p:sldId id="1908" r:id="rId4"/>
    <p:sldId id="1872" r:id="rId5"/>
    <p:sldId id="1892" r:id="rId6"/>
    <p:sldId id="1896" r:id="rId7"/>
    <p:sldId id="1873" r:id="rId8"/>
    <p:sldId id="1895" r:id="rId9"/>
    <p:sldId id="1941" r:id="rId10"/>
    <p:sldId id="1942" r:id="rId11"/>
    <p:sldId id="1912" r:id="rId12"/>
    <p:sldId id="1875" r:id="rId13"/>
    <p:sldId id="1943" r:id="rId14"/>
    <p:sldId id="1874" r:id="rId15"/>
    <p:sldId id="1911" r:id="rId16"/>
    <p:sldId id="1954" r:id="rId17"/>
    <p:sldId id="1953" r:id="rId18"/>
    <p:sldId id="1876" r:id="rId19"/>
    <p:sldId id="1867" r:id="rId20"/>
    <p:sldId id="1910" r:id="rId21"/>
    <p:sldId id="1921" r:id="rId22"/>
    <p:sldId id="1038" r:id="rId23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903"/>
    <a:srgbClr val="912D01"/>
    <a:srgbClr val="FFCD23"/>
    <a:srgbClr val="EF5904"/>
    <a:srgbClr val="FFFF4B"/>
    <a:srgbClr val="E6AF00"/>
    <a:srgbClr val="902D01"/>
    <a:srgbClr val="802601"/>
    <a:srgbClr val="802D01"/>
    <a:srgbClr val="FED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5" autoAdjust="0"/>
    <p:restoredTop sz="94701" autoAdjust="0"/>
  </p:normalViewPr>
  <p:slideViewPr>
    <p:cSldViewPr>
      <p:cViewPr varScale="1">
        <p:scale>
          <a:sx n="57" d="100"/>
          <a:sy n="57" d="100"/>
        </p:scale>
        <p:origin x="1238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587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5.mp4"/><Relationship Id="rId2" Type="http://schemas.microsoft.com/office/2007/relationships/media" Target="../media/media15.mp4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628471"/>
            <a:ext cx="277511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Fall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ED8E915B-085B-4E41-AF21-D0F46CBD298C}"/>
              </a:ext>
            </a:extLst>
          </p:cNvPr>
          <p:cNvSpPr txBox="1">
            <a:spLocks/>
          </p:cNvSpPr>
          <p:nvPr/>
        </p:nvSpPr>
        <p:spPr bwMode="auto">
          <a:xfrm>
            <a:off x="0" y="22098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Session 05:</a:t>
            </a:r>
          </a:p>
          <a:p>
            <a:pPr marL="0" indent="0" algn="ctr">
              <a:buNone/>
            </a:pPr>
            <a:r>
              <a:rPr lang="en-US" sz="4000" b="1" kern="0" dirty="0"/>
              <a:t>The Innovation Pyramid </a:t>
            </a:r>
          </a:p>
          <a:p>
            <a:pPr marL="0" indent="0" algn="ctr">
              <a:buNone/>
            </a:pPr>
            <a:r>
              <a:rPr lang="en-US" sz="4000" b="1" kern="0" dirty="0"/>
              <a:t>Level 1 – Problem Identification </a:t>
            </a:r>
            <a:endParaRPr lang="en-US" sz="4000" dirty="0"/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3C9F5EB0-7E97-460E-B500-5785DA5C00D1}"/>
              </a:ext>
            </a:extLst>
          </p:cNvPr>
          <p:cNvSpPr txBox="1">
            <a:spLocks/>
          </p:cNvSpPr>
          <p:nvPr/>
        </p:nvSpPr>
        <p:spPr bwMode="auto">
          <a:xfrm>
            <a:off x="0" y="44196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endParaRPr lang="en-029" sz="1050" b="1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Fall 2022</a:t>
            </a:r>
            <a:endParaRPr lang="en-US" sz="1800" b="1" dirty="0">
              <a:solidFill>
                <a:srgbClr val="3B444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49001-D952-44D2-9317-3318B6B60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8992"/>
            <a:ext cx="1371600" cy="1969008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0ACE77E-0E54-45FD-A7BB-DEA7572D6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801" y="6400800"/>
            <a:ext cx="1371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7"/>
    </mc:Choice>
    <mc:Fallback xmlns="">
      <p:transition spd="slow" advTm="1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80B3-8E9C-4272-98CC-2FB217D8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 in/out of Problem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BF52-33F7-4ED7-96A0-356A14AA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7772400" cy="4876800"/>
          </a:xfrm>
        </p:spPr>
        <p:txBody>
          <a:bodyPr/>
          <a:lstStyle/>
          <a:p>
            <a:r>
              <a:rPr lang="en-US" sz="2400" dirty="0"/>
              <a:t>Zooming in:</a:t>
            </a:r>
          </a:p>
          <a:p>
            <a:pPr lvl="1"/>
            <a:r>
              <a:rPr lang="en-US" sz="2000" dirty="0"/>
              <a:t>Looking for CAUSES of the stated</a:t>
            </a:r>
          </a:p>
          <a:p>
            <a:pPr lvl="1"/>
            <a:endParaRPr lang="en-US" sz="2000" dirty="0"/>
          </a:p>
          <a:p>
            <a:r>
              <a:rPr lang="en-US" sz="2400" dirty="0"/>
              <a:t>Zooming out:</a:t>
            </a:r>
          </a:p>
          <a:p>
            <a:pPr lvl="1"/>
            <a:r>
              <a:rPr lang="en-US" sz="2000" dirty="0"/>
              <a:t>Looking for BIGGER issues to make sure we are not too focused on a small (and maybe wrong) issue. </a:t>
            </a:r>
          </a:p>
          <a:p>
            <a:pPr lvl="1"/>
            <a:r>
              <a:rPr lang="en-US" sz="2000" dirty="0"/>
              <a:t>Example: Let’s say we said the issue is “Birds are eating all my budding vegetables.” Why is this a problem? Why do I care? </a:t>
            </a:r>
          </a:p>
          <a:p>
            <a:pPr lvl="2"/>
            <a:r>
              <a:rPr lang="en-US" sz="1800" dirty="0"/>
              <a:t>My garden is not producing the vegetables that I desire.</a:t>
            </a:r>
          </a:p>
          <a:p>
            <a:pPr lvl="2"/>
            <a:r>
              <a:rPr lang="en-US" sz="1800" dirty="0"/>
              <a:t>So why is this a problem?</a:t>
            </a:r>
          </a:p>
          <a:p>
            <a:pPr lvl="3"/>
            <a:r>
              <a:rPr lang="en-US" sz="1800" dirty="0"/>
              <a:t>I need vegetables for a balanced diet</a:t>
            </a:r>
          </a:p>
          <a:p>
            <a:pPr lvl="3"/>
            <a:r>
              <a:rPr lang="en-US" sz="1800" dirty="0"/>
              <a:t>Without my garden have to go to the grocery to buy vegetables.</a:t>
            </a:r>
          </a:p>
          <a:p>
            <a:pPr lvl="4"/>
            <a:r>
              <a:rPr lang="en-US" sz="1800" dirty="0"/>
              <a:t>Why is this a problem? If I buy all the vegetables I need, then I don’t have enough to pay my rent.</a:t>
            </a:r>
          </a:p>
          <a:p>
            <a:pPr lvl="5"/>
            <a:r>
              <a:rPr lang="en-US" sz="1600" dirty="0"/>
              <a:t>The “Bigger issue” is food availability. I don’t have enough resources to purchase all the food I need to sustain myself. A garden is one, but only one way, to resolve this issue.</a:t>
            </a:r>
          </a:p>
          <a:p>
            <a:pPr lvl="3"/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539B1-14C0-4E92-AB5D-331AA13AC0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4027D80-DF98-4371-9AD1-54058C806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553200"/>
            <a:ext cx="1752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5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6"/>
    </mc:Choice>
    <mc:Fallback xmlns="">
      <p:transition spd="slow" advTm="6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E8CB1-08D2-47D8-B16B-677F064D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of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E58BE-3649-4C3A-A761-AFE616DC2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3: Draft a neutral problem statement</a:t>
            </a:r>
          </a:p>
          <a:p>
            <a:pPr lvl="1"/>
            <a:r>
              <a:rPr lang="en-US" dirty="0"/>
              <a:t>A problem statement is a “neutral” statement of the facts. More difficult to create a “pure” problem statement that one would think (because we humans think in terms of “actions,” “solutions”).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F8D93-996C-43D9-9E53-41A189BEB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6FD8EFA-3390-4540-8F1B-A737F9408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89"/>
    </mc:Choice>
    <mc:Fallback xmlns="">
      <p:transition spd="slow" advTm="7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C834-9D77-432D-9EC8-06F0DE4CA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B4CD-4272-494A-B9DE-E0581743A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4876800"/>
          </a:xfrm>
        </p:spPr>
        <p:txBody>
          <a:bodyPr/>
          <a:lstStyle/>
          <a:p>
            <a:r>
              <a:rPr lang="en-US" dirty="0"/>
              <a:t>Neutral statement of facts</a:t>
            </a:r>
          </a:p>
          <a:p>
            <a:pPr lvl="1"/>
            <a:r>
              <a:rPr lang="en-US" dirty="0"/>
              <a:t>Is non-judgmental</a:t>
            </a:r>
          </a:p>
          <a:p>
            <a:pPr lvl="1"/>
            <a:r>
              <a:rPr lang="en-US" dirty="0"/>
              <a:t>Often “balances” </a:t>
            </a:r>
          </a:p>
          <a:p>
            <a:pPr lvl="1"/>
            <a:r>
              <a:rPr lang="en-US" dirty="0"/>
              <a:t>Example:  There is no “energy shortage” …instead,  “the demand for energy exceeds its supply”</a:t>
            </a:r>
          </a:p>
          <a:p>
            <a:pPr lvl="1"/>
            <a:endParaRPr lang="en-US" dirty="0"/>
          </a:p>
          <a:p>
            <a:r>
              <a:rPr lang="en-US" dirty="0"/>
              <a:t>Any action verb suggests a solution…</a:t>
            </a:r>
          </a:p>
          <a:p>
            <a:pPr lvl="1"/>
            <a:r>
              <a:rPr lang="en-US" dirty="0"/>
              <a:t>“How to…”  or “How might we…”</a:t>
            </a:r>
          </a:p>
          <a:p>
            <a:pPr lvl="1"/>
            <a:r>
              <a:rPr lang="en-US" dirty="0"/>
              <a:t>“What are all the ways…”</a:t>
            </a:r>
          </a:p>
          <a:p>
            <a:pPr lvl="1"/>
            <a:r>
              <a:rPr lang="en-US" dirty="0"/>
              <a:t>“We need to increase… “ or “The ___ is too low”</a:t>
            </a:r>
          </a:p>
          <a:p>
            <a:pPr lvl="1"/>
            <a:r>
              <a:rPr lang="en-US" dirty="0"/>
              <a:t>Are all “actions” or inferred actions and therefore lead us to proposed “solutions”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E433A-3320-4E7A-861F-471B5A097D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AE3347B-1C0E-4620-AD5A-6B10BCABD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12"/>
    </mc:Choice>
    <mc:Fallback xmlns="">
      <p:transition spd="slow" advTm="9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96ECA-34EC-41B9-AD44-ACDAB530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7CC4A-B3AD-4FED-914B-55F3E58D0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I restate the “food” issue?</a:t>
            </a:r>
          </a:p>
          <a:p>
            <a:pPr lvl="1"/>
            <a:r>
              <a:rPr lang="en-US" dirty="0"/>
              <a:t>How about:  “My food and rent costs exceed my income.”</a:t>
            </a:r>
          </a:p>
          <a:p>
            <a:pPr lvl="2"/>
            <a:r>
              <a:rPr lang="en-US" dirty="0"/>
              <a:t>It is factual</a:t>
            </a:r>
          </a:p>
          <a:p>
            <a:pPr lvl="2"/>
            <a:r>
              <a:rPr lang="en-US" dirty="0"/>
              <a:t>It is non judgmental</a:t>
            </a:r>
          </a:p>
          <a:p>
            <a:pPr lvl="2"/>
            <a:r>
              <a:rPr lang="en-US" dirty="0"/>
              <a:t>It does not imply a “solution” (as “I need more food” or “I need more income”)</a:t>
            </a:r>
          </a:p>
          <a:p>
            <a:pPr lvl="2"/>
            <a:endParaRPr lang="en-US" dirty="0"/>
          </a:p>
          <a:p>
            <a:r>
              <a:rPr lang="en-US" dirty="0"/>
              <a:t>Note how this problem re-statement opens up more possibilities for both potential root-cause issues and potential solutions (well beyond ‘bird control’)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D3EBD-134E-4A2E-94E1-CF465DD23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7254F20-1997-4C6F-84CD-3A70D8355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01"/>
    </mc:Choice>
    <mc:Fallback xmlns="">
      <p:transition spd="slow" advTm="8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1CF7-51BF-438D-A343-3761CDD2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of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DA1A-EFE6-45EC-8E01-C38C8501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66800"/>
            <a:ext cx="8305800" cy="4876800"/>
          </a:xfrm>
        </p:spPr>
        <p:txBody>
          <a:bodyPr/>
          <a:lstStyle/>
          <a:p>
            <a:r>
              <a:rPr lang="en-US" sz="2400" dirty="0"/>
              <a:t>Step 4: Zoom in, layer-by-layer, to a root cause</a:t>
            </a:r>
          </a:p>
          <a:p>
            <a:pPr lvl="1"/>
            <a:r>
              <a:rPr lang="en-US" sz="2000" dirty="0"/>
              <a:t>Once we have broadened our perspective, we need to drill it back in to something the organization can do something about</a:t>
            </a:r>
          </a:p>
          <a:p>
            <a:pPr lvl="2"/>
            <a:r>
              <a:rPr lang="en-US" sz="1600" dirty="0"/>
              <a:t>What are the factors that contribute to the issue? The </a:t>
            </a:r>
            <a:r>
              <a:rPr lang="en-US" sz="1600" u="sng" dirty="0"/>
              <a:t>causes</a:t>
            </a:r>
            <a:r>
              <a:rPr lang="en-US" sz="1600" dirty="0"/>
              <a:t>?</a:t>
            </a:r>
          </a:p>
          <a:p>
            <a:pPr lvl="2"/>
            <a:r>
              <a:rPr lang="en-US" sz="1600" dirty="0"/>
              <a:t>NOT the effects (of this problem)?</a:t>
            </a:r>
          </a:p>
          <a:p>
            <a:pPr lvl="2"/>
            <a:r>
              <a:rPr lang="en-US" sz="1600" dirty="0"/>
              <a:t>Ex. My house water pump does not work. What could be the causes? The fact that I could die of dehydration if this is not fixed will not help me fix the pump!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This step takes RESEARCH – both primary and secondary (google searches). Start with secondary research and move to primary research as needed.</a:t>
            </a:r>
          </a:p>
          <a:p>
            <a:pPr lvl="2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Research is a DIVERGENT activity</a:t>
            </a:r>
          </a:p>
          <a:p>
            <a:pPr lvl="3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Will need to ORGANIZE the results of the research</a:t>
            </a:r>
          </a:p>
          <a:p>
            <a:pPr lvl="4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See Chapter 10 of the Text and next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32BB4-D663-4BFD-9302-B2AA77437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AD2A4C5-6D81-4647-AF7B-8844AE850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3"/>
    </mc:Choice>
    <mc:Fallback xmlns="">
      <p:transition spd="slow" advTm="10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FF132329-4654-4675-A714-E725EC522FFA}"/>
              </a:ext>
            </a:extLst>
          </p:cNvPr>
          <p:cNvGrpSpPr/>
          <p:nvPr/>
        </p:nvGrpSpPr>
        <p:grpSpPr>
          <a:xfrm>
            <a:off x="4951165" y="1447800"/>
            <a:ext cx="4040435" cy="4750951"/>
            <a:chOff x="4990076" y="1447800"/>
            <a:chExt cx="4040435" cy="475095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1181D9-3ED8-443C-8BEE-A70630BCCD00}"/>
                </a:ext>
              </a:extLst>
            </p:cNvPr>
            <p:cNvGrpSpPr/>
            <p:nvPr/>
          </p:nvGrpSpPr>
          <p:grpSpPr>
            <a:xfrm>
              <a:off x="4990076" y="1447800"/>
              <a:ext cx="1791724" cy="4495537"/>
              <a:chOff x="5079360" y="1532346"/>
              <a:chExt cx="1791724" cy="4495537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05B4A77-8FD6-42AD-9111-E6286C70D57C}"/>
                  </a:ext>
                </a:extLst>
              </p:cNvPr>
              <p:cNvSpPr/>
              <p:nvPr/>
            </p:nvSpPr>
            <p:spPr bwMode="auto">
              <a:xfrm rot="19798038">
                <a:off x="5361737" y="4450040"/>
                <a:ext cx="457200" cy="157784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EB901BC-61BA-4F35-B4E3-D54EB78A6F33}"/>
                  </a:ext>
                </a:extLst>
              </p:cNvPr>
              <p:cNvSpPr/>
              <p:nvPr/>
            </p:nvSpPr>
            <p:spPr bwMode="auto">
              <a:xfrm>
                <a:off x="5079360" y="3509750"/>
                <a:ext cx="457200" cy="119684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B4DDEE9-E9AA-44F9-9422-C1CE93755E3B}"/>
                  </a:ext>
                </a:extLst>
              </p:cNvPr>
              <p:cNvSpPr/>
              <p:nvPr/>
            </p:nvSpPr>
            <p:spPr bwMode="auto">
              <a:xfrm rot="2668652">
                <a:off x="5653644" y="2177144"/>
                <a:ext cx="457200" cy="175848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D2F075B-A8E2-4A48-A8BE-178DDF89985E}"/>
                  </a:ext>
                </a:extLst>
              </p:cNvPr>
              <p:cNvSpPr/>
              <p:nvPr/>
            </p:nvSpPr>
            <p:spPr bwMode="auto">
              <a:xfrm rot="1031965">
                <a:off x="6294626" y="1532346"/>
                <a:ext cx="457200" cy="1036518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9C56FDA4-E900-4750-9093-10511C61A258}"/>
                  </a:ext>
                </a:extLst>
              </p:cNvPr>
              <p:cNvSpPr/>
              <p:nvPr/>
            </p:nvSpPr>
            <p:spPr bwMode="auto">
              <a:xfrm rot="2668652">
                <a:off x="5686594" y="2177144"/>
                <a:ext cx="457200" cy="175848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4E5AB1E-CF65-4CCB-A916-FF8963DB0E19}"/>
                  </a:ext>
                </a:extLst>
              </p:cNvPr>
              <p:cNvSpPr/>
              <p:nvPr/>
            </p:nvSpPr>
            <p:spPr bwMode="auto">
              <a:xfrm rot="1031965">
                <a:off x="6327576" y="1532346"/>
                <a:ext cx="457200" cy="1036518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75CE8E1E-5F84-4ED1-80A7-5815191F403B}"/>
                  </a:ext>
                </a:extLst>
              </p:cNvPr>
              <p:cNvSpPr/>
              <p:nvPr/>
            </p:nvSpPr>
            <p:spPr bwMode="auto">
              <a:xfrm>
                <a:off x="5127147" y="3509750"/>
                <a:ext cx="457200" cy="119684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4663BE7A-BEA5-4D30-9CDE-23E270C953F3}"/>
                  </a:ext>
                </a:extLst>
              </p:cNvPr>
              <p:cNvSpPr/>
              <p:nvPr/>
            </p:nvSpPr>
            <p:spPr bwMode="auto">
              <a:xfrm rot="2668652">
                <a:off x="5734381" y="2177144"/>
                <a:ext cx="457200" cy="175848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FFAFA09C-D286-4C91-8E82-F6A88A229865}"/>
                  </a:ext>
                </a:extLst>
              </p:cNvPr>
              <p:cNvSpPr/>
              <p:nvPr/>
            </p:nvSpPr>
            <p:spPr bwMode="auto">
              <a:xfrm rot="1031965">
                <a:off x="6375363" y="1532346"/>
                <a:ext cx="457200" cy="1036518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ACF469C-B7B0-4F97-BC0F-F39A9F870273}"/>
                  </a:ext>
                </a:extLst>
              </p:cNvPr>
              <p:cNvSpPr/>
              <p:nvPr/>
            </p:nvSpPr>
            <p:spPr bwMode="auto">
              <a:xfrm rot="19798038">
                <a:off x="5400258" y="4450040"/>
                <a:ext cx="457200" cy="157784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DEF8C8A-E9AE-47E9-8F27-021010749FA8}"/>
                  </a:ext>
                </a:extLst>
              </p:cNvPr>
              <p:cNvSpPr/>
              <p:nvPr/>
            </p:nvSpPr>
            <p:spPr bwMode="auto">
              <a:xfrm>
                <a:off x="5165668" y="3509750"/>
                <a:ext cx="457200" cy="119684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A37324F-C54E-4689-A516-130979B2371A}"/>
                  </a:ext>
                </a:extLst>
              </p:cNvPr>
              <p:cNvSpPr/>
              <p:nvPr/>
            </p:nvSpPr>
            <p:spPr bwMode="auto">
              <a:xfrm rot="2668652">
                <a:off x="5772902" y="2177144"/>
                <a:ext cx="457200" cy="1758483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FBDDEBB-69C6-4E07-8A99-0BA529E1442A}"/>
                  </a:ext>
                </a:extLst>
              </p:cNvPr>
              <p:cNvSpPr/>
              <p:nvPr/>
            </p:nvSpPr>
            <p:spPr bwMode="auto">
              <a:xfrm rot="1031965">
                <a:off x="6413884" y="1532346"/>
                <a:ext cx="457200" cy="1036518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EDF99D-AE27-407F-97B4-D49ABC25BA55}"/>
                </a:ext>
              </a:extLst>
            </p:cNvPr>
            <p:cNvSpPr txBox="1"/>
            <p:nvPr/>
          </p:nvSpPr>
          <p:spPr>
            <a:xfrm>
              <a:off x="6896911" y="5029200"/>
              <a:ext cx="2133600" cy="1169551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EF590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Understanding the links (from top to bottom) is key to knowing that solving the “root cause” will impact the initial “situation”!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43A6F2-A954-43B7-A57F-43D6B6F04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Archeological Dig: Diverge as Zoom 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E05806-B980-4EFD-A4B0-D587EEAC3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7419137" cy="4876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FD73A-5A18-4B0B-8AE1-44CB2C9B74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3018E7E-FAEF-4AFE-84AC-232CD3D7D00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0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92"/>
    </mc:Choice>
    <mc:Fallback xmlns="">
      <p:transition spd="slow" advTm="15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1CF7-51BF-438D-A343-3761CDD2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of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DA1A-EFE6-45EC-8E01-C38C8501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66800"/>
            <a:ext cx="8305800" cy="4876800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Step 4: Zoom in, layer-by-layer, to a root cause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Once we have broadened out perspective, we need to drill it back in to something the organization can do something about</a:t>
            </a:r>
          </a:p>
          <a:p>
            <a:pPr lvl="2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What are the factors that contribute to the issue? The </a:t>
            </a:r>
            <a:r>
              <a:rPr lang="en-US" sz="1600" u="sng" dirty="0">
                <a:solidFill>
                  <a:schemeClr val="bg1">
                    <a:lumMod val="50000"/>
                  </a:schemeClr>
                </a:solidFill>
              </a:rPr>
              <a:t>causes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lvl="2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NOT the effects (of this problem)?</a:t>
            </a:r>
          </a:p>
          <a:p>
            <a:pPr lvl="2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Ex. My house water pump does not work. What could be the causes? The fact that I could die of dehydration if this is not fixed will not help me fix the pump!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1"/>
            <a:r>
              <a:rPr lang="en-US" sz="2000" dirty="0"/>
              <a:t>This step takes RESEARCH – both primary and secondary (ex. Google searches). Start with secondary research and move to primary research as needed.</a:t>
            </a:r>
          </a:p>
          <a:p>
            <a:pPr lvl="2"/>
            <a:r>
              <a:rPr lang="en-US" sz="1600" dirty="0"/>
              <a:t>Research is a DIVERGENT activity</a:t>
            </a:r>
          </a:p>
          <a:p>
            <a:pPr lvl="3"/>
            <a:r>
              <a:rPr lang="en-US" sz="1600" dirty="0"/>
              <a:t>Will need to ORGANIZE the results of the research</a:t>
            </a:r>
          </a:p>
          <a:p>
            <a:pPr lvl="4"/>
            <a:r>
              <a:rPr lang="en-US" sz="1600" dirty="0"/>
              <a:t>See Chapter 10 of the text, on the next slide and in Session 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32BB4-D663-4BFD-9302-B2AA77437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0AF75ED-FB0C-469B-AB38-C43743829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752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9"/>
    </mc:Choice>
    <mc:Fallback xmlns="">
      <p:transition spd="slow" advTm="6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7E67-A9FB-48AB-A18C-63E495D9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1, Organizational Thinking (PI)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DCA54-6286-427E-849C-5DFD87D018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C9002-82BD-44CD-A4F8-DE86C56D27F9}"/>
              </a:ext>
            </a:extLst>
          </p:cNvPr>
          <p:cNvSpPr txBox="1"/>
          <p:nvPr/>
        </p:nvSpPr>
        <p:spPr>
          <a:xfrm>
            <a:off x="6248400" y="5791200"/>
            <a:ext cx="2719014" cy="369332"/>
          </a:xfrm>
          <a:prstGeom prst="rect">
            <a:avLst/>
          </a:prstGeom>
          <a:noFill/>
          <a:ln w="19050">
            <a:solidFill>
              <a:srgbClr val="912D0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PI = Problem Identification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95B62E-3B5E-43EC-9C6B-4CF645B52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949" y="1204912"/>
            <a:ext cx="6319451" cy="4876800"/>
          </a:xfrm>
        </p:spPr>
        <p:txBody>
          <a:bodyPr/>
          <a:lstStyle/>
          <a:p>
            <a:r>
              <a:rPr lang="en-US" dirty="0"/>
              <a:t>Categorize</a:t>
            </a:r>
          </a:p>
          <a:p>
            <a:pPr lvl="1"/>
            <a:r>
              <a:rPr lang="en-US" dirty="0"/>
              <a:t>Classify/Group information</a:t>
            </a:r>
          </a:p>
          <a:p>
            <a:pPr lvl="1"/>
            <a:r>
              <a:rPr lang="en-US" dirty="0"/>
              <a:t>Name Categories</a:t>
            </a:r>
          </a:p>
          <a:p>
            <a:r>
              <a:rPr lang="en-US" dirty="0"/>
              <a:t>Connect</a:t>
            </a:r>
          </a:p>
          <a:p>
            <a:pPr lvl="1"/>
            <a:r>
              <a:rPr lang="en-US" dirty="0"/>
              <a:t>Are there connections or sequences that occur within or between categories?</a:t>
            </a:r>
          </a:p>
          <a:p>
            <a:pPr lvl="1"/>
            <a:r>
              <a:rPr lang="en-US" dirty="0"/>
              <a:t>Is there a sequence? Does one follow another?</a:t>
            </a:r>
          </a:p>
          <a:p>
            <a:r>
              <a:rPr lang="en-US" dirty="0"/>
              <a:t>Cause</a:t>
            </a:r>
          </a:p>
          <a:p>
            <a:pPr lvl="1"/>
            <a:r>
              <a:rPr lang="en-US" dirty="0"/>
              <a:t>Does category “cause” another to occur?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DD310E-CF33-4319-8BBE-960CC1D1F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3"/>
          <a:stretch/>
        </p:blipFill>
        <p:spPr>
          <a:xfrm>
            <a:off x="6741923" y="1219200"/>
            <a:ext cx="2047084" cy="77376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28BE258-F4C3-411E-AC2D-7FE8FBE22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8627" y="2913238"/>
            <a:ext cx="2764287" cy="181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6462E1D-12C5-46A2-BF16-CFCC5549F8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88668"/>
            <a:ext cx="1676400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65"/>
    </mc:Choice>
    <mc:Fallback xmlns="">
      <p:transition spd="slow" advTm="119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A6E6F-C267-43A7-9368-5F1A10B2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 of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18CC2-90F8-4C4E-885E-EAC7AE28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8077200" cy="4876800"/>
          </a:xfrm>
        </p:spPr>
        <p:txBody>
          <a:bodyPr/>
          <a:lstStyle/>
          <a:p>
            <a:r>
              <a:rPr lang="en-US" dirty="0"/>
              <a:t>Step 5:  Identify the Principal Adopter</a:t>
            </a:r>
          </a:p>
          <a:p>
            <a:pPr lvl="1"/>
            <a:r>
              <a:rPr lang="en-US" dirty="0"/>
              <a:t>Clearly identified problem must have a clear group that is “suffering” from this problem</a:t>
            </a:r>
          </a:p>
          <a:p>
            <a:pPr lvl="2"/>
            <a:r>
              <a:rPr lang="en-US" dirty="0"/>
              <a:t>“Who” is directly affected by the identified problem</a:t>
            </a:r>
          </a:p>
          <a:p>
            <a:pPr lvl="2"/>
            <a:r>
              <a:rPr lang="en-US" dirty="0"/>
              <a:t>No clear “who” then need to keep digging</a:t>
            </a:r>
          </a:p>
          <a:p>
            <a:pPr lvl="1"/>
            <a:r>
              <a:rPr lang="en-US" dirty="0"/>
              <a:t>Generally speaking, this group will be the adopters of the innovation created to address the identified problem</a:t>
            </a:r>
          </a:p>
          <a:p>
            <a:pPr lvl="2"/>
            <a:r>
              <a:rPr lang="en-US" dirty="0"/>
              <a:t>The “Principal Adopter” group is still too broad, however, to craft a specific solution for</a:t>
            </a:r>
          </a:p>
          <a:p>
            <a:pPr lvl="2"/>
            <a:r>
              <a:rPr lang="en-US" dirty="0"/>
              <a:t>This “Principal Adopter” will be narrowed to a specific “Target Adopter” in Level 2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7AD84-3A35-4E37-9CBA-1B6362976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EDA2C6F-86B2-4C99-A866-7DF0D466F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7526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62"/>
    </mc:Choice>
    <mc:Fallback xmlns="">
      <p:transition spd="slow" advTm="13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5762-ED3A-453A-B559-3095AB30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of Design Stage 1 </a:t>
            </a:r>
            <a:r>
              <a:rPr lang="en-US" sz="2000" dirty="0"/>
              <a:t>(Problem Identification)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31AF-67D1-4F81-A03C-734CB5787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8001000" cy="4876800"/>
          </a:xfrm>
        </p:spPr>
        <p:txBody>
          <a:bodyPr/>
          <a:lstStyle/>
          <a:p>
            <a:pPr lvl="0"/>
            <a:r>
              <a:rPr lang="en-US" dirty="0"/>
              <a:t>Defined a </a:t>
            </a:r>
            <a:r>
              <a:rPr lang="en-US" i="1" dirty="0"/>
              <a:t>General Problem </a:t>
            </a:r>
            <a:r>
              <a:rPr lang="en-US" dirty="0"/>
              <a:t>from our initial situation.</a:t>
            </a:r>
          </a:p>
          <a:p>
            <a:pPr lvl="0"/>
            <a:r>
              <a:rPr lang="en-US" dirty="0"/>
              <a:t>Determined a </a:t>
            </a:r>
            <a:r>
              <a:rPr lang="en-US" i="1" dirty="0"/>
              <a:t>root cause</a:t>
            </a:r>
            <a:r>
              <a:rPr lang="en-US" dirty="0"/>
              <a:t> of that General Problem for which our organization is able and willing to resolve.</a:t>
            </a:r>
          </a:p>
          <a:p>
            <a:pPr lvl="0"/>
            <a:r>
              <a:rPr lang="en-US" dirty="0"/>
              <a:t>Determined the </a:t>
            </a:r>
            <a:r>
              <a:rPr lang="en-US" i="1" dirty="0"/>
              <a:t>connections</a:t>
            </a:r>
            <a:r>
              <a:rPr lang="en-US" dirty="0"/>
              <a:t> between the root cause and the General Problem.</a:t>
            </a:r>
          </a:p>
          <a:p>
            <a:pPr lvl="0"/>
            <a:r>
              <a:rPr lang="en-US" dirty="0"/>
              <a:t>Identified an </a:t>
            </a:r>
            <a:r>
              <a:rPr lang="en-US" i="1" dirty="0"/>
              <a:t>adopter group</a:t>
            </a:r>
            <a:r>
              <a:rPr lang="en-US" dirty="0"/>
              <a:t> that is both impacted by the root cause issue and will be the general group for whom we are creating the innovation.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6A37F-0B78-4278-9467-9279542E7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C0690-AF14-41BA-A7A9-C94383DDBF63}"/>
              </a:ext>
            </a:extLst>
          </p:cNvPr>
          <p:cNvSpPr txBox="1"/>
          <p:nvPr/>
        </p:nvSpPr>
        <p:spPr>
          <a:xfrm>
            <a:off x="2895600" y="5940622"/>
            <a:ext cx="3575209" cy="307777"/>
          </a:xfrm>
          <a:prstGeom prst="rect">
            <a:avLst/>
          </a:prstGeom>
          <a:solidFill>
            <a:srgbClr val="FFFF00"/>
          </a:solidFill>
          <a:ln w="19050">
            <a:solidFill>
              <a:srgbClr val="EF590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Refer to example in Chapter 3 of the Textbook.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AFBB3FD-F6B1-45CC-A086-B593F32A8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93"/>
    </mc:Choice>
    <mc:Fallback xmlns="">
      <p:transition spd="slow" advTm="17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4D755-CB75-4D5D-9889-5354E4CB0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704163">
            <a:off x="2012061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4F1B-1E4A-4504-BC05-1827FB2AAF01}"/>
              </a:ext>
            </a:extLst>
          </p:cNvPr>
          <p:cNvSpPr txBox="1"/>
          <p:nvPr/>
        </p:nvSpPr>
        <p:spPr>
          <a:xfrm>
            <a:off x="7315200" y="19050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0C192-6FC7-4F4C-B733-B60B95B0FF03}"/>
              </a:ext>
            </a:extLst>
          </p:cNvPr>
          <p:cNvSpPr txBox="1"/>
          <p:nvPr/>
        </p:nvSpPr>
        <p:spPr>
          <a:xfrm>
            <a:off x="6781800" y="31212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81F4-4BD6-4F29-A934-AB0571A6D1A4}"/>
              </a:ext>
            </a:extLst>
          </p:cNvPr>
          <p:cNvSpPr txBox="1"/>
          <p:nvPr/>
        </p:nvSpPr>
        <p:spPr>
          <a:xfrm>
            <a:off x="6248400" y="44196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B10C6-FB5D-44F0-B7B1-3416FEFA1FDE}"/>
              </a:ext>
            </a:extLst>
          </p:cNvPr>
          <p:cNvSpPr txBox="1"/>
          <p:nvPr/>
        </p:nvSpPr>
        <p:spPr>
          <a:xfrm>
            <a:off x="5737695" y="54834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742BE-F47D-44DD-ACCA-B9CBE7A58615}"/>
              </a:ext>
            </a:extLst>
          </p:cNvPr>
          <p:cNvSpPr txBox="1"/>
          <p:nvPr/>
        </p:nvSpPr>
        <p:spPr>
          <a:xfrm>
            <a:off x="522926" y="2173069"/>
            <a:ext cx="241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1:</a:t>
            </a:r>
          </a:p>
          <a:p>
            <a:r>
              <a:rPr lang="en-US" sz="1800" b="1" dirty="0"/>
              <a:t>Problem Identification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06C8E-43B0-4F6D-9264-B39E5FE4778C}"/>
              </a:ext>
            </a:extLst>
          </p:cNvPr>
          <p:cNvSpPr txBox="1"/>
          <p:nvPr/>
        </p:nvSpPr>
        <p:spPr>
          <a:xfrm>
            <a:off x="2293583" y="43828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1</a:t>
            </a:r>
          </a:p>
          <a:p>
            <a:r>
              <a:rPr lang="en-US" sz="1800" b="1" dirty="0"/>
              <a:t>Plan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A01D4-2DFE-4CDC-B49A-B9B667414E0C}"/>
              </a:ext>
            </a:extLst>
          </p:cNvPr>
          <p:cNvSpPr txBox="1"/>
          <p:nvPr/>
        </p:nvSpPr>
        <p:spPr>
          <a:xfrm>
            <a:off x="1296390" y="3200400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2:</a:t>
            </a:r>
          </a:p>
          <a:p>
            <a:r>
              <a:rPr lang="en-US" sz="1800" b="1" dirty="0"/>
              <a:t>Solution 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CA498-24E4-4B77-82F7-6F4A760A7923}"/>
              </a:ext>
            </a:extLst>
          </p:cNvPr>
          <p:cNvSpPr txBox="1"/>
          <p:nvPr/>
        </p:nvSpPr>
        <p:spPr>
          <a:xfrm>
            <a:off x="2850979" y="53734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2</a:t>
            </a:r>
          </a:p>
          <a:p>
            <a:r>
              <a:rPr lang="en-US" sz="1800" b="1" dirty="0"/>
              <a:t>Implementation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A10BD2F-5BFC-4B32-A8AD-E7EF96D9E0F2}"/>
              </a:ext>
            </a:extLst>
          </p:cNvPr>
          <p:cNvSpPr/>
          <p:nvPr/>
        </p:nvSpPr>
        <p:spPr bwMode="auto">
          <a:xfrm>
            <a:off x="3276600" y="838200"/>
            <a:ext cx="2971800" cy="914400"/>
          </a:xfrm>
          <a:prstGeom prst="cloud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3E0608-AEF4-48F5-8F2E-BC34EBE81FBA}"/>
              </a:ext>
            </a:extLst>
          </p:cNvPr>
          <p:cNvSpPr/>
          <p:nvPr/>
        </p:nvSpPr>
        <p:spPr bwMode="auto">
          <a:xfrm>
            <a:off x="4419600" y="6324600"/>
            <a:ext cx="1905000" cy="533400"/>
          </a:xfrm>
          <a:prstGeom prst="ellipse">
            <a:avLst/>
          </a:prstGeom>
          <a:solidFill>
            <a:srgbClr val="FFFF76"/>
          </a:solidFill>
          <a:ln w="38100" cap="flat" cmpd="sng" algn="ctr">
            <a:solidFill>
              <a:srgbClr val="F8A0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C93F80B-E1D4-40DD-9DE4-D75E2C857298}"/>
              </a:ext>
            </a:extLst>
          </p:cNvPr>
          <p:cNvSpPr/>
          <p:nvPr/>
        </p:nvSpPr>
        <p:spPr bwMode="auto">
          <a:xfrm rot="19405952">
            <a:off x="1142049" y="3276850"/>
            <a:ext cx="228600" cy="2078692"/>
          </a:xfrm>
          <a:prstGeom prst="downArrow">
            <a:avLst/>
          </a:prstGeom>
          <a:solidFill>
            <a:srgbClr val="F16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3EDF-7C73-4B70-BBF2-D92F213C08CD}"/>
              </a:ext>
            </a:extLst>
          </p:cNvPr>
          <p:cNvSpPr txBox="1"/>
          <p:nvPr/>
        </p:nvSpPr>
        <p:spPr>
          <a:xfrm rot="3209515">
            <a:off x="185162" y="422591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Movement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0E61A3D-78C5-442F-AAF1-6FFC4C3029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6"/>
    </mc:Choice>
    <mc:Fallback xmlns="">
      <p:transition spd="slow" advTm="1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DB2662-4F0C-41BD-864E-F8FE4BAEC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66800"/>
            <a:ext cx="7010401" cy="5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Level 1:  Design Stage 1 (Problem Identification)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2781300" y="1600200"/>
            <a:ext cx="3543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600200"/>
            <a:ext cx="1752600" cy="304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8700" y="1600200"/>
            <a:ext cx="1752600" cy="3124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28700" y="4686822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7600" y="4671818"/>
            <a:ext cx="609600" cy="23355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215CA3F-6EF7-4796-966F-D522EBDEA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47596"/>
            <a:ext cx="1752600" cy="4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2"/>
    </mc:Choice>
    <mc:Fallback xmlns="">
      <p:transition spd="slow" advTm="3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AA65-4592-4785-BD60-1FB479DE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Mistakes of Level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40B7A-014B-4FD3-9758-10BECCA8B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839200" cy="4876800"/>
          </a:xfrm>
        </p:spPr>
        <p:txBody>
          <a:bodyPr/>
          <a:lstStyle/>
          <a:p>
            <a:r>
              <a:rPr lang="en-US" dirty="0"/>
              <a:t>Skipping this Level Entirely (stay in “solution space”)</a:t>
            </a:r>
          </a:p>
          <a:p>
            <a:pPr lvl="1"/>
            <a:r>
              <a:rPr lang="en-US" dirty="0"/>
              <a:t>Jump straight to a “solution” (Level 3)</a:t>
            </a:r>
          </a:p>
          <a:p>
            <a:r>
              <a:rPr lang="en-US" dirty="0"/>
              <a:t>Start with a solution (“we need to stop kids from cutting class”) and then define the problem as a reflection of the solution (“too many kids cut class”)</a:t>
            </a:r>
          </a:p>
          <a:p>
            <a:r>
              <a:rPr lang="en-US" dirty="0"/>
              <a:t>Keep the scope of the problem too big (need to find a root cause of “world peace” that we can do something about!)</a:t>
            </a:r>
          </a:p>
          <a:p>
            <a:r>
              <a:rPr lang="en-US" dirty="0"/>
              <a:t>Logic leaps and phantom links</a:t>
            </a:r>
          </a:p>
          <a:p>
            <a:pPr lvl="1"/>
            <a:r>
              <a:rPr lang="en-US" dirty="0"/>
              <a:t>Never connect the “root cause” to the real issue </a:t>
            </a:r>
          </a:p>
          <a:p>
            <a:pPr lvl="1"/>
            <a:r>
              <a:rPr lang="en-US" dirty="0"/>
              <a:t>Or find or conjure up “data” to support the conclusion we’ve already made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FAA06-91AB-4AB5-80A8-0B607BDB3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D751321-A95E-4B8F-9F58-7BC7CE14C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02"/>
    </mc:Choice>
    <mc:Fallback xmlns="">
      <p:transition spd="slow" advTm="28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81200"/>
            <a:ext cx="5257800" cy="2590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Zoom session on this Session.</a:t>
            </a:r>
          </a:p>
          <a:p>
            <a:endParaRPr lang="en-US" dirty="0"/>
          </a:p>
          <a:p>
            <a:r>
              <a:rPr lang="en-US" dirty="0"/>
              <a:t>See syllabus for time/date.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5702300" y="1447800"/>
            <a:ext cx="2920999" cy="3810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1B69A7A-33F3-44A0-B687-D3C93F4C1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79"/>
    </mc:Choice>
    <mc:Fallback xmlns="">
      <p:transition spd="slow" advTm="10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DB2662-4F0C-41BD-864E-F8FE4BAEC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66800"/>
            <a:ext cx="7010401" cy="5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Level 1:  Design Stage 1 (Problem Identification)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2781300" y="1600200"/>
            <a:ext cx="3543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600200"/>
            <a:ext cx="1752600" cy="304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8700" y="1600200"/>
            <a:ext cx="1752600" cy="3124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28700" y="4686822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7600" y="4671818"/>
            <a:ext cx="609600" cy="23355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97010EA-D482-4043-AC0D-592E3A9ED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47596"/>
            <a:ext cx="1524000" cy="4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0"/>
    </mc:Choice>
    <mc:Fallback xmlns="">
      <p:transition spd="slow" advTm="48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D7F4-F4CE-4F22-BD7C-367767169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Point for Level 1, Design Stage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AA70A-7F6D-448D-876E-ED3006729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options</a:t>
            </a:r>
          </a:p>
          <a:p>
            <a:pPr lvl="1"/>
            <a:r>
              <a:rPr lang="en-US" dirty="0"/>
              <a:t>Innovator situation</a:t>
            </a:r>
          </a:p>
          <a:p>
            <a:pPr lvl="1"/>
            <a:r>
              <a:rPr lang="en-US" dirty="0"/>
              <a:t>Adopter situation</a:t>
            </a:r>
          </a:p>
          <a:p>
            <a:pPr lvl="1"/>
            <a:r>
              <a:rPr lang="en-US" dirty="0"/>
              <a:t>Existing adopter solution</a:t>
            </a:r>
          </a:p>
          <a:p>
            <a:pPr lvl="1"/>
            <a:r>
              <a:rPr lang="en-US" dirty="0"/>
              <a:t>Proposed adopter solution</a:t>
            </a:r>
          </a:p>
          <a:p>
            <a:pPr lvl="1"/>
            <a:endParaRPr lang="en-US" dirty="0"/>
          </a:p>
          <a:p>
            <a:r>
              <a:rPr lang="en-US" dirty="0"/>
              <a:t>Want to first Zoom out</a:t>
            </a:r>
          </a:p>
          <a:p>
            <a:pPr lvl="1"/>
            <a:r>
              <a:rPr lang="en-US" dirty="0"/>
              <a:t>Want to make sure we are not missing anything</a:t>
            </a:r>
          </a:p>
          <a:p>
            <a:pPr lvl="1"/>
            <a:r>
              <a:rPr lang="en-US" dirty="0"/>
              <a:t>Zoom-out to “mission-level” Perspective (of the creator of the innovation)</a:t>
            </a:r>
          </a:p>
          <a:p>
            <a:pPr lvl="2"/>
            <a:r>
              <a:rPr lang="en-US" dirty="0"/>
              <a:t>Broad view, but still within the scope of the organization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780DD-2A3C-463B-9704-D1341E2B22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86E2840-6FAF-4AE3-95C8-DECCE0795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03"/>
    </mc:Choice>
    <mc:Fallback xmlns="">
      <p:transition spd="slow" advTm="18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01E3-6134-425C-938D-B5EE986B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 Method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EE7E-8077-4F43-8758-96379C09E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Problem Identification Five-step guideline:</a:t>
            </a:r>
          </a:p>
          <a:p>
            <a:r>
              <a:rPr lang="en-US" dirty="0"/>
              <a:t>Step 1: Clearly state the starting situation or issue</a:t>
            </a:r>
          </a:p>
          <a:p>
            <a:r>
              <a:rPr lang="en-US" dirty="0"/>
              <a:t>Step 2:  Zoom out to define the General Problem</a:t>
            </a:r>
          </a:p>
          <a:p>
            <a:r>
              <a:rPr lang="en-US" dirty="0"/>
              <a:t>Step 3: Draft a neutral problem statement</a:t>
            </a:r>
          </a:p>
          <a:p>
            <a:r>
              <a:rPr lang="en-US" dirty="0"/>
              <a:t>Step 4: Zoom in, layer-by-layer, to a root cause</a:t>
            </a:r>
          </a:p>
          <a:p>
            <a:r>
              <a:rPr lang="en-US" dirty="0"/>
              <a:t>Step 5: Identify the Principal Adopter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0439A-4782-4328-A741-9DE3DF0AC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F60D6B5-3D32-4F1F-8883-BAC2B8A3B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553200"/>
            <a:ext cx="1752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58"/>
    </mc:Choice>
    <mc:Fallback xmlns="">
      <p:transition spd="slow" advTm="9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1734-8206-4BCA-8607-8F7E1E5A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Hypothesis-directed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CC45A-7CA9-4FB2-AB99-7DD1AB800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C7B6A65-B498-42D3-8063-648C512F4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7772400" cy="2550971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7F67261-586B-4DC2-AF47-6F3EEE265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19"/>
    </mc:Choice>
    <mc:Fallback xmlns="">
      <p:transition spd="slow" advTm="8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8EA6-AD4D-4F29-9EC2-08E90195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1 &amp; 2 of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933D3-E132-4745-9423-3E8BBC048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876800"/>
          </a:xfrm>
        </p:spPr>
        <p:txBody>
          <a:bodyPr/>
          <a:lstStyle/>
          <a:p>
            <a:r>
              <a:rPr lang="en-US" dirty="0"/>
              <a:t>Step 1: Clearly state the Initial situation</a:t>
            </a:r>
          </a:p>
          <a:p>
            <a:endParaRPr lang="en-US" dirty="0"/>
          </a:p>
          <a:p>
            <a:r>
              <a:rPr lang="en-US" dirty="0"/>
              <a:t>Step 2: Zoom out to define the General Problem</a:t>
            </a:r>
          </a:p>
          <a:p>
            <a:pPr lvl="1"/>
            <a:r>
              <a:rPr lang="en-US" dirty="0"/>
              <a:t>We want to make sure we are looking at the problem from a broad enough perspective to ensure that no potential solution is overlooked</a:t>
            </a:r>
          </a:p>
          <a:p>
            <a:pPr lvl="1"/>
            <a:r>
              <a:rPr lang="en-US" dirty="0"/>
              <a:t>Zoomed out “far enough” if at an organization’s “mission/vision” level (ideally)</a:t>
            </a:r>
          </a:p>
          <a:p>
            <a:pPr lvl="2"/>
            <a:r>
              <a:rPr lang="en-US" dirty="0"/>
              <a:t>At least the “Goal” level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4F11E-50C9-40FF-92D5-F24E9DC67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3CD37-6DF2-4085-9DC0-B3D88630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89638"/>
            <a:ext cx="1042506" cy="1889924"/>
          </a:xfrm>
          <a:prstGeom prst="rect">
            <a:avLst/>
          </a:prstGeom>
          <a:ln w="19050">
            <a:solidFill>
              <a:srgbClr val="F16000"/>
            </a:solidFill>
          </a:ln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BCD4843-2292-4860-A052-57880A9961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20"/>
    </mc:Choice>
    <mc:Fallback xmlns="">
      <p:transition spd="slow" advTm="8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1734-8206-4BCA-8607-8F7E1E5A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 In/Out Problem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CC45A-7CA9-4FB2-AB99-7DD1AB800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EB8E01-73D2-4CED-9C02-B46939E47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04" y="1371600"/>
            <a:ext cx="6687575" cy="381000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1746E8E-E8FA-4DBF-B461-33BBEA2EC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5"/>
    </mc:Choice>
    <mc:Fallback xmlns="">
      <p:transition spd="slow" advTm="7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CD04-9123-4AAD-9AC9-C57CD7E1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 versus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25BC7-E4A1-4137-943C-7EA67D125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8229600" cy="5029200"/>
          </a:xfrm>
        </p:spPr>
        <p:txBody>
          <a:bodyPr/>
          <a:lstStyle/>
          <a:p>
            <a:r>
              <a:rPr lang="en-US" b="1" dirty="0"/>
              <a:t>Cause</a:t>
            </a:r>
            <a:r>
              <a:rPr lang="en-US" dirty="0"/>
              <a:t>: Factor or component that contributes to the problem’s existence</a:t>
            </a:r>
          </a:p>
          <a:p>
            <a:pPr lvl="1"/>
            <a:r>
              <a:rPr lang="en-US" dirty="0"/>
              <a:t>When we zoom in on the problem, we are looking for causes, not effects of having the problem</a:t>
            </a:r>
          </a:p>
          <a:p>
            <a:r>
              <a:rPr lang="en-US" b="1" dirty="0"/>
              <a:t>Effect</a:t>
            </a:r>
            <a:r>
              <a:rPr lang="en-US" dirty="0"/>
              <a:t>: a consequence or result of having the problem</a:t>
            </a:r>
          </a:p>
          <a:p>
            <a:pPr lvl="1"/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Problem: My garden is not producing as many vegetables as I need</a:t>
            </a:r>
          </a:p>
          <a:p>
            <a:pPr lvl="2"/>
            <a:r>
              <a:rPr lang="en-US" dirty="0"/>
              <a:t>Causes: birds eating the budding fruit, garden is small, etc.</a:t>
            </a:r>
          </a:p>
          <a:p>
            <a:pPr lvl="2"/>
            <a:r>
              <a:rPr lang="en-US" dirty="0"/>
              <a:t>Effects: I’m not getting a balanced diet, I have to buy vegetables at the store (which cuts into money I have to other things)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16DF4-1755-4622-8EA9-2AC5DFD6B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1775C8A-123D-45DA-BA99-F96E683B3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87"/>
    </mc:Choice>
    <mc:Fallback xmlns="">
      <p:transition spd="slow" advTm="13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5"/>
</p:tagLst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10772</TotalTime>
  <Words>1525</Words>
  <Application>Microsoft Office PowerPoint</Application>
  <PresentationFormat>On-screen Show (4:3)</PresentationFormat>
  <Paragraphs>187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Wingdings</vt:lpstr>
      <vt:lpstr>blank</vt:lpstr>
      <vt:lpstr>PowerPoint Presentation</vt:lpstr>
      <vt:lpstr>Layout of The Innovation Pyramid</vt:lpstr>
      <vt:lpstr>Level 1:  Design Stage 1 (Problem Identification)</vt:lpstr>
      <vt:lpstr>Starting Point for Level 1, Design Stage 1</vt:lpstr>
      <vt:lpstr>Level 1 Method Overview</vt:lpstr>
      <vt:lpstr>Hypothesis-directed Discovery</vt:lpstr>
      <vt:lpstr>Steps 1 &amp; 2 of 5</vt:lpstr>
      <vt:lpstr>Zooming In/Out Problem Space</vt:lpstr>
      <vt:lpstr>Cause versus Effect</vt:lpstr>
      <vt:lpstr>Zooming in/out of Problem Space</vt:lpstr>
      <vt:lpstr>Step 3 of 5</vt:lpstr>
      <vt:lpstr>Problem Statement</vt:lpstr>
      <vt:lpstr>From the example</vt:lpstr>
      <vt:lpstr>Step 4 of 5</vt:lpstr>
      <vt:lpstr>Archeological Dig: Diverge as Zoom in</vt:lpstr>
      <vt:lpstr>Step 4 of 5</vt:lpstr>
      <vt:lpstr>Level 1, Organizational Thinking (PI)</vt:lpstr>
      <vt:lpstr>Step 5 of 5</vt:lpstr>
      <vt:lpstr>Outcome of Design Stage 1 (Problem Identification)</vt:lpstr>
      <vt:lpstr>Level 1:  Design Stage 1 (Problem Identification)</vt:lpstr>
      <vt:lpstr>Common Mistakes of Level 1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1004</cp:revision>
  <cp:lastPrinted>2019-08-24T22:47:47Z</cp:lastPrinted>
  <dcterms:created xsi:type="dcterms:W3CDTF">2003-10-03T23:08:19Z</dcterms:created>
  <dcterms:modified xsi:type="dcterms:W3CDTF">2022-07-29T21:09:19Z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