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36"/>
  </p:notesMasterIdLst>
  <p:handoutMasterIdLst>
    <p:handoutMasterId r:id="rId37"/>
  </p:handoutMasterIdLst>
  <p:sldIdLst>
    <p:sldId id="1119" r:id="rId2"/>
    <p:sldId id="1601" r:id="rId3"/>
    <p:sldId id="1867" r:id="rId4"/>
    <p:sldId id="1609" r:id="rId5"/>
    <p:sldId id="1868" r:id="rId6"/>
    <p:sldId id="1594" r:id="rId7"/>
    <p:sldId id="1900" r:id="rId8"/>
    <p:sldId id="1901" r:id="rId9"/>
    <p:sldId id="1906" r:id="rId10"/>
    <p:sldId id="1899" r:id="rId11"/>
    <p:sldId id="1938" r:id="rId12"/>
    <p:sldId id="1903" r:id="rId13"/>
    <p:sldId id="843" r:id="rId14"/>
    <p:sldId id="1936" r:id="rId15"/>
    <p:sldId id="1610" r:id="rId16"/>
    <p:sldId id="1939" r:id="rId17"/>
    <p:sldId id="1902" r:id="rId18"/>
    <p:sldId id="1846" r:id="rId19"/>
    <p:sldId id="1935" r:id="rId20"/>
    <p:sldId id="1905" r:id="rId21"/>
    <p:sldId id="1855" r:id="rId22"/>
    <p:sldId id="1892" r:id="rId23"/>
    <p:sldId id="1856" r:id="rId24"/>
    <p:sldId id="1917" r:id="rId25"/>
    <p:sldId id="1858" r:id="rId26"/>
    <p:sldId id="1860" r:id="rId27"/>
    <p:sldId id="1869" r:id="rId28"/>
    <p:sldId id="1941" r:id="rId29"/>
    <p:sldId id="1861" r:id="rId30"/>
    <p:sldId id="1864" r:id="rId31"/>
    <p:sldId id="1865" r:id="rId32"/>
    <p:sldId id="1687" r:id="rId33"/>
    <p:sldId id="1866" r:id="rId34"/>
    <p:sldId id="1038" r:id="rId35"/>
  </p:sldIdLst>
  <p:sldSz cx="9144000" cy="6858000" type="screen4x3"/>
  <p:notesSz cx="7053263" cy="93091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32" userDrawn="1">
          <p15:clr>
            <a:srgbClr val="A4A3A4"/>
          </p15:clr>
        </p15:guide>
        <p15:guide id="2" pos="2222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6000"/>
    <a:srgbClr val="F8900C"/>
    <a:srgbClr val="912D01"/>
    <a:srgbClr val="FFFF4B"/>
    <a:srgbClr val="E1E14B"/>
    <a:srgbClr val="FFCD23"/>
    <a:srgbClr val="E6AF00"/>
    <a:srgbClr val="902D01"/>
    <a:srgbClr val="802601"/>
    <a:srgbClr val="802D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701" autoAdjust="0"/>
  </p:normalViewPr>
  <p:slideViewPr>
    <p:cSldViewPr>
      <p:cViewPr varScale="1">
        <p:scale>
          <a:sx n="61" d="100"/>
          <a:sy n="61" d="100"/>
        </p:scale>
        <p:origin x="1159" y="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5587"/>
    </p:cViewPr>
  </p:sorterViewPr>
  <p:notesViewPr>
    <p:cSldViewPr>
      <p:cViewPr>
        <p:scale>
          <a:sx n="100" d="100"/>
          <a:sy n="100" d="100"/>
        </p:scale>
        <p:origin x="-1992" y="-72"/>
      </p:cViewPr>
      <p:guideLst>
        <p:guide orient="horz" pos="2932"/>
        <p:guide pos="22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566864" y="77898"/>
            <a:ext cx="3841281" cy="619971"/>
          </a:xfrm>
          <a:prstGeom prst="rect">
            <a:avLst/>
          </a:prstGeom>
        </p:spPr>
        <p:txBody>
          <a:bodyPr vert="horz" lIns="93435" tIns="46718" rIns="93435" bIns="46718" rtlCol="0"/>
          <a:lstStyle>
            <a:lvl1pPr algn="ctr" eaLnBrk="0" hangingPunct="0">
              <a:defRPr sz="1100" b="0" dirty="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4618" y="8841741"/>
            <a:ext cx="3057053" cy="465773"/>
          </a:xfrm>
          <a:prstGeom prst="rect">
            <a:avLst/>
          </a:prstGeom>
        </p:spPr>
        <p:txBody>
          <a:bodyPr vert="horz" lIns="93435" tIns="46718" rIns="93435" bIns="46718" rtlCol="0" anchor="b"/>
          <a:lstStyle>
            <a:lvl1pPr algn="r" eaLnBrk="0" hangingPunct="0">
              <a:defRPr sz="1000">
                <a:solidFill>
                  <a:schemeClr val="bg1">
                    <a:lumMod val="50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2318D4C1-2921-444B-ADEB-D3D047B20D17}" type="slidenum">
              <a:rPr lang="en-US">
                <a:solidFill>
                  <a:srgbClr val="3B4445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B4445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0" y="8927580"/>
            <a:ext cx="3056414" cy="381520"/>
          </a:xfrm>
          <a:prstGeom prst="rect">
            <a:avLst/>
          </a:prstGeom>
        </p:spPr>
        <p:txBody>
          <a:bodyPr vert="horz" lIns="92580" tIns="46289" rIns="92580" bIns="46289" rtlCol="0"/>
          <a:lstStyle>
            <a:lvl1pPr algn="r">
              <a:defRPr sz="1200"/>
            </a:lvl1pPr>
          </a:lstStyle>
          <a:p>
            <a:pPr algn="l"/>
            <a:endParaRPr lang="en-US" sz="1000" dirty="0">
              <a:solidFill>
                <a:srgbClr val="3B4445"/>
              </a:solidFill>
            </a:endParaRPr>
          </a:p>
          <a:p>
            <a:pPr algn="l"/>
            <a:fld id="{5DF74CE1-F6C7-496D-9853-D287CAB1C8CE}" type="datetimeFigureOut">
              <a:rPr lang="en-US" sz="1000">
                <a:solidFill>
                  <a:srgbClr val="3B4445"/>
                </a:solidFill>
              </a:rPr>
              <a:pPr algn="l"/>
              <a:t>7/29/2022</a:t>
            </a:fld>
            <a:endParaRPr lang="en-US" sz="1000" dirty="0">
              <a:solidFill>
                <a:srgbClr val="3B44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2200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4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94618" y="0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98563" y="698500"/>
            <a:ext cx="4656137" cy="349091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49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5966" y="4422463"/>
            <a:ext cx="5641333" cy="4188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49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4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49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94618" y="8841741"/>
            <a:ext cx="3057053" cy="465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435" tIns="46718" rIns="93435" bIns="4671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B5A35EA-E869-42C4-BF75-869844ACA3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421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668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B5A35EA-E869-42C4-BF75-869844ACA3B0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5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PP zli_title_header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1676400"/>
            <a:ext cx="9144000" cy="1462088"/>
          </a:xfrm>
        </p:spPr>
        <p:txBody>
          <a:bodyPr/>
          <a:lstStyle>
            <a:lvl1pPr algn="ctr">
              <a:defRPr>
                <a:solidFill>
                  <a:srgbClr val="3B444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19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0" y="3886200"/>
            <a:ext cx="91440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400">
                <a:solidFill>
                  <a:srgbClr val="3B4445"/>
                </a:solidFill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239000" y="6399213"/>
            <a:ext cx="1905000" cy="38258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0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Straight Connector 6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4DA4826B-A430-4813-BECA-CB78FB8C6A0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4525" y="214313"/>
            <a:ext cx="1949450" cy="58054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14313"/>
            <a:ext cx="5699125" cy="58054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008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7B8523E8-F80F-48D0-AB06-EC8D46C8572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762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43000" y="1143000"/>
            <a:ext cx="7772400" cy="48768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482E6DC-B7DB-4401-A1C3-CB4CB9970FC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43000"/>
            <a:ext cx="7772400" cy="4876800"/>
          </a:xfrm>
        </p:spPr>
        <p:txBody>
          <a:bodyPr/>
          <a:lstStyle>
            <a:lvl2pPr>
              <a:buClr>
                <a:srgbClr val="912D01"/>
              </a:buClr>
              <a:defRPr/>
            </a:lvl2pPr>
            <a:lvl4pPr>
              <a:buClr>
                <a:srgbClr val="912D01"/>
              </a:buClr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2800" b="1" cap="all">
                <a:solidFill>
                  <a:srgbClr val="3B444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3B4445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5B1D3E2-BFC2-4E38-A138-8743C1EAB7E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1430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184422-105F-4206-827B-C9F8C0FAD22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30162"/>
            <a:ext cx="8001000" cy="8080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63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161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2763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161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C2CDD67-DA31-42AD-B6D5-87A3F5C4B1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0600" y="152400"/>
            <a:ext cx="7793037" cy="700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CB9CAC4E-107C-4C6A-8610-12D257A4A4F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1087"/>
            <a:ext cx="3008313" cy="101076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81087"/>
            <a:ext cx="5111750" cy="5091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243137"/>
            <a:ext cx="3008313" cy="40803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D08F4CDE-61AD-4C07-A804-E4D89EE20B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Rectangle 13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3B4445"/>
                </a:solidFill>
              </a:defRPr>
            </a:lvl1pPr>
          </a:lstStyle>
          <a:p>
            <a:pPr>
              <a:defRPr/>
            </a:pPr>
            <a:fld id="{B7B40F9D-D132-4795-84E0-4BAB53DCC70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143000"/>
            <a:ext cx="77724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0" y="-1"/>
            <a:ext cx="9144000" cy="919163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rgbClr val="52A6E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980280" y="109537"/>
            <a:ext cx="8163719" cy="70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1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7162800" y="6409150"/>
            <a:ext cx="1905000" cy="382587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3B4445"/>
                </a:solidFill>
                <a:latin typeface="+mn-lt"/>
              </a:defRPr>
            </a:lvl1pPr>
          </a:lstStyle>
          <a:p>
            <a:pPr>
              <a:defRPr/>
            </a:pPr>
            <a:fld id="{FEC29843-A9A1-4A6C-BE91-610A37F119A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 bwMode="auto">
          <a:xfrm>
            <a:off x="0" y="6323013"/>
            <a:ext cx="91440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1"/>
          <p:cNvSpPr txBox="1">
            <a:spLocks noChangeArrowheads="1"/>
          </p:cNvSpPr>
          <p:nvPr userDrawn="1"/>
        </p:nvSpPr>
        <p:spPr bwMode="auto">
          <a:xfrm>
            <a:off x="76200" y="6461944"/>
            <a:ext cx="26579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r>
              <a:rPr lang="en-US" sz="1200" dirty="0">
                <a:solidFill>
                  <a:srgbClr val="3B4445"/>
                </a:solidFill>
              </a:rPr>
              <a:t>Copyright © 2022  by Timothy L. Faley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635F9F-4AC5-40E5-A64B-892E38C113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58083"/>
            <a:ext cx="751680" cy="6029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292759-4D0D-4572-853A-85A2622895F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19" y="-2"/>
            <a:ext cx="919162" cy="91916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68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hf hdr="0" ft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rgbClr val="FFC000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B4445"/>
        </a:buClr>
        <a:buSzPct val="60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912D01"/>
        </a:buClr>
        <a:buSzPct val="55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3B4445"/>
        </a:buClr>
        <a:buSzPct val="50000"/>
        <a:buFont typeface="Wingdings" pitchFamily="2" charset="2"/>
        <a:buChar char="n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ingdings" pitchFamily="2" charset="2"/>
        <a:buChar char="n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video" Target="../media/media10.mp4"/><Relationship Id="rId2" Type="http://schemas.microsoft.com/office/2007/relationships/media" Target="../media/media10.mp4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eg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6" Type="http://schemas.openxmlformats.org/officeDocument/2006/relationships/image" Target="../media/image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6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.xml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1.mp4"/><Relationship Id="rId1" Type="http://schemas.microsoft.com/office/2007/relationships/media" Target="../media/media21.mp4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5" Type="http://schemas.openxmlformats.org/officeDocument/2006/relationships/image" Target="../media/image6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2" Type="http://schemas.microsoft.com/office/2007/relationships/media" Target="../media/media3.mp4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6" Type="http://schemas.openxmlformats.org/officeDocument/2006/relationships/image" Target="../media/image6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4" Type="http://schemas.openxmlformats.org/officeDocument/2006/relationships/image" Target="../media/image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4.mp4"/><Relationship Id="rId1" Type="http://schemas.microsoft.com/office/2007/relationships/media" Target="../media/media34.mp4"/><Relationship Id="rId5" Type="http://schemas.openxmlformats.org/officeDocument/2006/relationships/image" Target="../media/image6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auto">
          <a:xfrm>
            <a:off x="-12510" y="0"/>
            <a:ext cx="9156510" cy="2286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7446" y="628471"/>
            <a:ext cx="2775119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r>
              <a:rPr lang="en-029" sz="3600" b="1" dirty="0">
                <a:ln w="50800"/>
                <a:solidFill>
                  <a:schemeClr val="bg1"/>
                </a:solidFill>
              </a:rPr>
              <a:t>CLIC 804</a:t>
            </a:r>
          </a:p>
          <a:p>
            <a:r>
              <a:rPr lang="en-029" sz="3600" b="1" dirty="0">
                <a:ln w="50800"/>
                <a:solidFill>
                  <a:schemeClr val="bg1"/>
                </a:solidFill>
              </a:rPr>
              <a:t>Fall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895008-640A-49F8-B6C8-5CB4716F3F3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10" y="69850"/>
            <a:ext cx="2209800" cy="2209800"/>
          </a:xfrm>
          <a:prstGeom prst="rect">
            <a:avLst/>
          </a:prstGeom>
          <a:solidFill>
            <a:srgbClr val="FED10A"/>
          </a:solidFill>
        </p:spPr>
      </p:pic>
      <p:sp>
        <p:nvSpPr>
          <p:cNvPr id="8" name="Subtitle 5">
            <a:extLst>
              <a:ext uri="{FF2B5EF4-FFF2-40B4-BE49-F238E27FC236}">
                <a16:creationId xmlns:a16="http://schemas.microsoft.com/office/drawing/2014/main" id="{ED8E915B-085B-4E41-AF21-D0F46CBD298C}"/>
              </a:ext>
            </a:extLst>
          </p:cNvPr>
          <p:cNvSpPr txBox="1">
            <a:spLocks/>
          </p:cNvSpPr>
          <p:nvPr/>
        </p:nvSpPr>
        <p:spPr bwMode="auto">
          <a:xfrm>
            <a:off x="0" y="23622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4000" b="1" dirty="0"/>
              <a:t>Session 04:</a:t>
            </a:r>
          </a:p>
          <a:p>
            <a:pPr marL="0" indent="0" algn="ctr">
              <a:buNone/>
            </a:pPr>
            <a:r>
              <a:rPr lang="en-US" sz="4000" b="1" kern="0" dirty="0"/>
              <a:t>The Innovation Pyramid Methodology</a:t>
            </a:r>
            <a:endParaRPr lang="en-US" sz="4000" dirty="0"/>
          </a:p>
        </p:txBody>
      </p:sp>
      <p:sp>
        <p:nvSpPr>
          <p:cNvPr id="9" name="Subtitle 5">
            <a:extLst>
              <a:ext uri="{FF2B5EF4-FFF2-40B4-BE49-F238E27FC236}">
                <a16:creationId xmlns:a16="http://schemas.microsoft.com/office/drawing/2014/main" id="{3C9F5EB0-7E97-460E-B500-5785DA5C00D1}"/>
              </a:ext>
            </a:extLst>
          </p:cNvPr>
          <p:cNvSpPr txBox="1">
            <a:spLocks/>
          </p:cNvSpPr>
          <p:nvPr/>
        </p:nvSpPr>
        <p:spPr bwMode="auto">
          <a:xfrm>
            <a:off x="0" y="4267200"/>
            <a:ext cx="91440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60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52A6E9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3B4445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50000"/>
              <a:buFont typeface="Wingdings" pitchFamily="2" charset="2"/>
              <a:buChar char="n"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3B4445"/>
                </a:solidFill>
              </a:rPr>
              <a:t>Dr. Tim Faley</a:t>
            </a:r>
          </a:p>
          <a:p>
            <a:pPr marL="0" indent="0" algn="ctr">
              <a:buNone/>
            </a:pPr>
            <a:r>
              <a:rPr lang="en-029" sz="1800" dirty="0" err="1">
                <a:solidFill>
                  <a:srgbClr val="3B4445"/>
                </a:solidFill>
              </a:rPr>
              <a:t>Kiril</a:t>
            </a:r>
            <a:r>
              <a:rPr lang="en-029" sz="1800" dirty="0">
                <a:solidFill>
                  <a:srgbClr val="3B4445"/>
                </a:solidFill>
              </a:rPr>
              <a:t> </a:t>
            </a:r>
            <a:r>
              <a:rPr lang="en-029" sz="1800" dirty="0" err="1">
                <a:solidFill>
                  <a:srgbClr val="3B4445"/>
                </a:solidFill>
              </a:rPr>
              <a:t>Sokoloff</a:t>
            </a:r>
            <a:r>
              <a:rPr lang="en-029" sz="1800" dirty="0">
                <a:solidFill>
                  <a:srgbClr val="3B4445"/>
                </a:solidFill>
              </a:rPr>
              <a:t> Distinguished Professor of Entrepreneurship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dirty="0">
                <a:solidFill>
                  <a:srgbClr val="3B4445"/>
                </a:solidFill>
              </a:rPr>
              <a:t>Special Assistant to the President for Entrepreneurial Initiatives</a:t>
            </a:r>
            <a:endParaRPr lang="en-US" sz="1800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University of the Virgin Islands</a:t>
            </a:r>
          </a:p>
          <a:p>
            <a:pPr marL="0" indent="0" algn="ctr">
              <a:buNone/>
            </a:pPr>
            <a:endParaRPr lang="en-029" sz="1600" b="1" dirty="0">
              <a:solidFill>
                <a:srgbClr val="3B4445"/>
              </a:solidFill>
            </a:endParaRPr>
          </a:p>
          <a:p>
            <a:pPr marL="0" indent="0" algn="ctr">
              <a:buNone/>
            </a:pPr>
            <a:r>
              <a:rPr lang="en-029" sz="1800" b="1" dirty="0">
                <a:solidFill>
                  <a:srgbClr val="3B4445"/>
                </a:solidFill>
              </a:rPr>
              <a:t>Fall 2022</a:t>
            </a:r>
            <a:endParaRPr lang="en-US" sz="1800" b="1" dirty="0">
              <a:solidFill>
                <a:srgbClr val="3B4445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BFF9708-A8AC-4ABF-8224-C5AF592B2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4888992"/>
            <a:ext cx="1371600" cy="1969008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928ACD1-0187-45B8-81D9-66E1738DFF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248400" y="6400800"/>
            <a:ext cx="152400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92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84"/>
    </mc:Choice>
    <mc:Fallback xmlns="">
      <p:transition spd="slow" advTm="574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5285C-B2DC-41D4-BC38-6346063A3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109537"/>
            <a:ext cx="8229599" cy="700088"/>
          </a:xfrm>
        </p:spPr>
        <p:txBody>
          <a:bodyPr/>
          <a:lstStyle/>
          <a:p>
            <a:r>
              <a:rPr lang="en-US" dirty="0"/>
              <a:t>Unique Aspects of 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A920F5-4F9C-46C4-B657-61E58ABBEB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2E9969F-7221-4459-AA2F-6519CEA00BCA}"/>
              </a:ext>
            </a:extLst>
          </p:cNvPr>
          <p:cNvGrpSpPr/>
          <p:nvPr/>
        </p:nvGrpSpPr>
        <p:grpSpPr>
          <a:xfrm>
            <a:off x="0" y="1371600"/>
            <a:ext cx="9144000" cy="2809857"/>
            <a:chOff x="0" y="1030069"/>
            <a:chExt cx="9144000" cy="2809857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5028FC7-D4C8-4B0E-9D17-42583501A997}"/>
                </a:ext>
              </a:extLst>
            </p:cNvPr>
            <p:cNvSpPr txBox="1"/>
            <p:nvPr/>
          </p:nvSpPr>
          <p:spPr>
            <a:xfrm>
              <a:off x="7210457" y="3132040"/>
              <a:ext cx="1933543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b="1" dirty="0"/>
                <a:t>Plan</a:t>
              </a:r>
            </a:p>
            <a:p>
              <a:pPr algn="ctr"/>
              <a:r>
                <a:rPr lang="en-US" sz="2000" b="1" dirty="0"/>
                <a:t>Implementation</a:t>
              </a: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53EDCEB7-501E-48BF-85C4-C4D582C42F21}"/>
                </a:ext>
              </a:extLst>
            </p:cNvPr>
            <p:cNvGrpSpPr/>
            <p:nvPr/>
          </p:nvGrpSpPr>
          <p:grpSpPr>
            <a:xfrm>
              <a:off x="0" y="1030069"/>
              <a:ext cx="8132904" cy="2809857"/>
              <a:chOff x="0" y="1030069"/>
              <a:chExt cx="8132904" cy="2809857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DF0E1CB-F017-4249-95A3-5FF0F4BDBDFC}"/>
                  </a:ext>
                </a:extLst>
              </p:cNvPr>
              <p:cNvSpPr txBox="1"/>
              <p:nvPr/>
            </p:nvSpPr>
            <p:spPr>
              <a:xfrm>
                <a:off x="2016917" y="1030069"/>
                <a:ext cx="504497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b="1" dirty="0"/>
                  <a:t>Innovation Methodology</a:t>
                </a: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11F0F59-D21D-4F1A-B901-D3209F1FA32C}"/>
                  </a:ext>
                </a:extLst>
              </p:cNvPr>
              <p:cNvSpPr txBox="1"/>
              <p:nvPr/>
            </p:nvSpPr>
            <p:spPr>
              <a:xfrm>
                <a:off x="1371600" y="2076134"/>
                <a:ext cx="651171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/>
                  <a:t>Design                                 Execution</a:t>
                </a: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29A2398-F443-4FDB-AAEF-9A839933CD26}"/>
                  </a:ext>
                </a:extLst>
              </p:cNvPr>
              <p:cNvSpPr txBox="1"/>
              <p:nvPr/>
            </p:nvSpPr>
            <p:spPr>
              <a:xfrm>
                <a:off x="0" y="3132040"/>
                <a:ext cx="166263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Problem</a:t>
                </a:r>
              </a:p>
              <a:p>
                <a:pPr algn="ctr"/>
                <a:r>
                  <a:rPr lang="en-US" sz="2000" b="1" dirty="0"/>
                  <a:t>Identification</a:t>
                </a:r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7CB5DA-758B-433C-9F97-D06941433468}"/>
                  </a:ext>
                </a:extLst>
              </p:cNvPr>
              <p:cNvSpPr txBox="1"/>
              <p:nvPr/>
            </p:nvSpPr>
            <p:spPr>
              <a:xfrm>
                <a:off x="2438400" y="3132040"/>
                <a:ext cx="1564852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Solution</a:t>
                </a:r>
              </a:p>
              <a:p>
                <a:pPr algn="ctr"/>
                <a:r>
                  <a:rPr lang="en-US" sz="2000" b="1" dirty="0"/>
                  <a:t>Formulation</a:t>
                </a:r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E52D7D7-54F9-4440-8114-8008CBF292E5}"/>
                  </a:ext>
                </a:extLst>
              </p:cNvPr>
              <p:cNvSpPr txBox="1"/>
              <p:nvPr/>
            </p:nvSpPr>
            <p:spPr>
              <a:xfrm>
                <a:off x="4930640" y="3132040"/>
                <a:ext cx="1622560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b="1" dirty="0"/>
                  <a:t>Plan</a:t>
                </a:r>
              </a:p>
              <a:p>
                <a:pPr algn="ctr"/>
                <a:r>
                  <a:rPr lang="en-US" sz="2000" b="1" dirty="0"/>
                  <a:t>Development</a:t>
                </a:r>
              </a:p>
            </p:txBody>
          </p: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D3708589-740C-4426-82ED-892CCBB4685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2209800" y="1864794"/>
                <a:ext cx="2265259" cy="21060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4DA28396-7BF5-4A53-80DE-4C5624D323A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4572000" y="1864794"/>
                <a:ext cx="2265259" cy="210603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869CEB9-A923-4D99-856A-7BFA0E136A98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831318" y="2660909"/>
                <a:ext cx="1149882" cy="45768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7534E832-EB12-46E6-88CE-299FDDBC00A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2099340" y="2660909"/>
                <a:ext cx="1149882" cy="45768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81E682BA-B1F4-4A26-8621-2A165A10A3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H="1">
                <a:off x="5715000" y="2667000"/>
                <a:ext cx="1149882" cy="45768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6AA3F671-9A7B-44E1-A2C6-B6E8E62D8477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6983022" y="2667000"/>
                <a:ext cx="1149882" cy="457684"/>
              </a:xfrm>
              <a:prstGeom prst="line">
                <a:avLst/>
              </a:prstGeom>
              <a:solidFill>
                <a:schemeClr val="accent1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586EE24E-D97D-48C5-8E33-029F9770A05A}"/>
              </a:ext>
            </a:extLst>
          </p:cNvPr>
          <p:cNvSpPr txBox="1"/>
          <p:nvPr/>
        </p:nvSpPr>
        <p:spPr>
          <a:xfrm>
            <a:off x="4953000" y="4761628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Execution Stage 1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60DF1A0-A1BF-434A-9B6B-1F3EB44EA35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39"/>
          <a:stretch/>
        </p:blipFill>
        <p:spPr>
          <a:xfrm>
            <a:off x="152400" y="4440199"/>
            <a:ext cx="1249788" cy="28420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3B482C2A-3591-4732-BA5E-A30448AD57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715"/>
          <a:stretch/>
        </p:blipFill>
        <p:spPr>
          <a:xfrm>
            <a:off x="7589412" y="5323077"/>
            <a:ext cx="1249788" cy="31572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1D40D6DF-7073-4256-A20A-3FE10939501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53" b="34919"/>
          <a:stretch/>
        </p:blipFill>
        <p:spPr>
          <a:xfrm>
            <a:off x="5073663" y="5052130"/>
            <a:ext cx="1249788" cy="20567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EC60119-8A9A-407C-97F2-6FD08102C6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71" b="50001"/>
          <a:stretch/>
        </p:blipFill>
        <p:spPr>
          <a:xfrm>
            <a:off x="2622957" y="4784062"/>
            <a:ext cx="1249788" cy="205670"/>
          </a:xfrm>
          <a:prstGeom prst="rect">
            <a:avLst/>
          </a:prstGeom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34A3991F-B558-4608-93FC-B43192C25215}"/>
              </a:ext>
            </a:extLst>
          </p:cNvPr>
          <p:cNvSpPr txBox="1"/>
          <p:nvPr/>
        </p:nvSpPr>
        <p:spPr>
          <a:xfrm>
            <a:off x="7468749" y="5004744"/>
            <a:ext cx="1491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Execution Stage 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A41EBCF0-B99D-43F5-AE6D-6AE852250820}"/>
              </a:ext>
            </a:extLst>
          </p:cNvPr>
          <p:cNvSpPr txBox="1"/>
          <p:nvPr/>
        </p:nvSpPr>
        <p:spPr>
          <a:xfrm>
            <a:off x="2596872" y="4475443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Stage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975AF75-A6E3-40EE-B129-AF08A8ACE688}"/>
              </a:ext>
            </a:extLst>
          </p:cNvPr>
          <p:cNvSpPr txBox="1"/>
          <p:nvPr/>
        </p:nvSpPr>
        <p:spPr>
          <a:xfrm>
            <a:off x="205152" y="4111823"/>
            <a:ext cx="12731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Design Stage 1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865762-C7ED-4128-9233-153DC4F2DE98}"/>
              </a:ext>
            </a:extLst>
          </p:cNvPr>
          <p:cNvSpPr txBox="1"/>
          <p:nvPr/>
        </p:nvSpPr>
        <p:spPr>
          <a:xfrm>
            <a:off x="3386815" y="5791200"/>
            <a:ext cx="20778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The Innovation Pyramid</a:t>
            </a:r>
          </a:p>
        </p:txBody>
      </p:sp>
      <p:pic>
        <p:nvPicPr>
          <p:cNvPr id="11" name="Video 10">
            <a:hlinkClick r:id="" action="ppaction://media"/>
            <a:extLst>
              <a:ext uri="{FF2B5EF4-FFF2-40B4-BE49-F238E27FC236}">
                <a16:creationId xmlns:a16="http://schemas.microsoft.com/office/drawing/2014/main" id="{3FA23993-F075-4685-BE8A-8ACBC9CE96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889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44"/>
    </mc:Choice>
    <mc:Fallback xmlns="">
      <p:transition spd="slow" advTm="263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0.39201 4.44444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70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94444E-6 -1.11111E-6 L 0.1217 0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76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5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7.63278E-17 4.44444E-6 L -0.14531 -3.7037E-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61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000"/>
                            </p:stCondLst>
                            <p:childTnLst>
                              <p:par>
                                <p:cTn id="18" presetID="35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6.17995E-17 -4.03323E-17 L -0.42048 -4.07407E-6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111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9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4D755-CB75-4D5D-9889-5354E4CB0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30392" r="39681" b="15164"/>
          <a:stretch/>
        </p:blipFill>
        <p:spPr>
          <a:xfrm rot="704163">
            <a:off x="2012061" y="374707"/>
            <a:ext cx="5119876" cy="591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EFBA5-5FBE-4AE7-BF75-8AD0CD2D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9766-F70A-4768-B6C1-775966C282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E4F1B-1E4A-4504-BC05-1827FB2AAF01}"/>
              </a:ext>
            </a:extLst>
          </p:cNvPr>
          <p:cNvSpPr txBox="1"/>
          <p:nvPr/>
        </p:nvSpPr>
        <p:spPr>
          <a:xfrm>
            <a:off x="7315200" y="19050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0C192-6FC7-4F4C-B733-B60B95B0FF03}"/>
              </a:ext>
            </a:extLst>
          </p:cNvPr>
          <p:cNvSpPr txBox="1"/>
          <p:nvPr/>
        </p:nvSpPr>
        <p:spPr>
          <a:xfrm>
            <a:off x="6781800" y="312122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681F4-4BD6-4F29-A934-AB0571A6D1A4}"/>
              </a:ext>
            </a:extLst>
          </p:cNvPr>
          <p:cNvSpPr txBox="1"/>
          <p:nvPr/>
        </p:nvSpPr>
        <p:spPr>
          <a:xfrm>
            <a:off x="6248400" y="44196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B10C6-FB5D-44F0-B7B1-3416FEFA1FDE}"/>
              </a:ext>
            </a:extLst>
          </p:cNvPr>
          <p:cNvSpPr txBox="1"/>
          <p:nvPr/>
        </p:nvSpPr>
        <p:spPr>
          <a:xfrm>
            <a:off x="5737695" y="548342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742BE-F47D-44DD-ACCA-B9CBE7A58615}"/>
              </a:ext>
            </a:extLst>
          </p:cNvPr>
          <p:cNvSpPr txBox="1"/>
          <p:nvPr/>
        </p:nvSpPr>
        <p:spPr>
          <a:xfrm>
            <a:off x="522926" y="2173069"/>
            <a:ext cx="2418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Design, Stage 1:</a:t>
            </a:r>
          </a:p>
          <a:p>
            <a:r>
              <a:rPr lang="en-US" sz="1800" b="1" dirty="0"/>
              <a:t>Problem Identification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706C8E-43B0-4F6D-9264-B39E5FE4778C}"/>
              </a:ext>
            </a:extLst>
          </p:cNvPr>
          <p:cNvSpPr txBox="1"/>
          <p:nvPr/>
        </p:nvSpPr>
        <p:spPr>
          <a:xfrm>
            <a:off x="2293583" y="4382869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Execution, Stage 1</a:t>
            </a:r>
          </a:p>
          <a:p>
            <a:r>
              <a:rPr lang="en-US" sz="1800" b="1" dirty="0"/>
              <a:t>Plan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2A01D4-2DFE-4CDC-B49A-B9B667414E0C}"/>
              </a:ext>
            </a:extLst>
          </p:cNvPr>
          <p:cNvSpPr txBox="1"/>
          <p:nvPr/>
        </p:nvSpPr>
        <p:spPr>
          <a:xfrm>
            <a:off x="1296390" y="3200400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Design, Stage 2:</a:t>
            </a:r>
          </a:p>
          <a:p>
            <a:r>
              <a:rPr lang="en-US" sz="1800" b="1" dirty="0"/>
              <a:t>Solution Formulation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BCA498-24E4-4B77-82F7-6F4A760A7923}"/>
              </a:ext>
            </a:extLst>
          </p:cNvPr>
          <p:cNvSpPr txBox="1"/>
          <p:nvPr/>
        </p:nvSpPr>
        <p:spPr>
          <a:xfrm>
            <a:off x="2850979" y="5373469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Execution, Stage 2</a:t>
            </a:r>
          </a:p>
          <a:p>
            <a:r>
              <a:rPr lang="en-US" sz="1800" b="1" dirty="0"/>
              <a:t>Implementation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CA10BD2F-5BFC-4B32-A8AD-E7EF96D9E0F2}"/>
              </a:ext>
            </a:extLst>
          </p:cNvPr>
          <p:cNvSpPr/>
          <p:nvPr/>
        </p:nvSpPr>
        <p:spPr bwMode="auto">
          <a:xfrm>
            <a:off x="3276600" y="838200"/>
            <a:ext cx="2971800" cy="914400"/>
          </a:xfrm>
          <a:prstGeom prst="cloud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The Situation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13E0608-AEF4-48F5-8F2E-BC34EBE81FBA}"/>
              </a:ext>
            </a:extLst>
          </p:cNvPr>
          <p:cNvSpPr/>
          <p:nvPr/>
        </p:nvSpPr>
        <p:spPr bwMode="auto">
          <a:xfrm>
            <a:off x="4419600" y="6324600"/>
            <a:ext cx="1905000" cy="533400"/>
          </a:xfrm>
          <a:prstGeom prst="ellipse">
            <a:avLst/>
          </a:prstGeom>
          <a:solidFill>
            <a:srgbClr val="FFFF76"/>
          </a:solidFill>
          <a:ln w="38100" cap="flat" cmpd="sng" algn="ctr">
            <a:solidFill>
              <a:srgbClr val="F8A01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Resolution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DC93F80B-E1D4-40DD-9DE4-D75E2C857298}"/>
              </a:ext>
            </a:extLst>
          </p:cNvPr>
          <p:cNvSpPr/>
          <p:nvPr/>
        </p:nvSpPr>
        <p:spPr bwMode="auto">
          <a:xfrm rot="19405952">
            <a:off x="1142049" y="3276850"/>
            <a:ext cx="228600" cy="2078692"/>
          </a:xfrm>
          <a:prstGeom prst="downArrow">
            <a:avLst/>
          </a:prstGeom>
          <a:solidFill>
            <a:srgbClr val="F16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03EDF-7C73-4B70-BBF2-D92F213C08CD}"/>
              </a:ext>
            </a:extLst>
          </p:cNvPr>
          <p:cNvSpPr txBox="1"/>
          <p:nvPr/>
        </p:nvSpPr>
        <p:spPr>
          <a:xfrm rot="3209515">
            <a:off x="185162" y="4225911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Movement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AB0DA8EA-60AB-4AF6-9AE4-EC8FAE573D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76307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96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94"/>
    </mc:Choice>
    <mc:Fallback xmlns="">
      <p:transition spd="slow" advTm="49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B714-C3E0-4BC0-8D46-569A0DCC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differentiators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F877-FAE2-44F2-85B9-3EE66A3C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4876800"/>
          </a:xfrm>
        </p:spPr>
        <p:txBody>
          <a:bodyPr/>
          <a:lstStyle/>
          <a:p>
            <a:endParaRPr lang="en-US" sz="1000" dirty="0"/>
          </a:p>
          <a:p>
            <a:r>
              <a:rPr lang="en-US" dirty="0"/>
              <a:t>Contains Multiple Points-of-Views and Perspectives</a:t>
            </a:r>
          </a:p>
          <a:p>
            <a:pPr lvl="1"/>
            <a:r>
              <a:rPr lang="en-US" dirty="0"/>
              <a:t>Adopter’s and Innovator’s (among others)</a:t>
            </a:r>
          </a:p>
          <a:p>
            <a:pPr lvl="1"/>
            <a:r>
              <a:rPr lang="en-US" dirty="0"/>
              <a:t>Zoom in/out to change perspective</a:t>
            </a:r>
          </a:p>
          <a:p>
            <a:pPr lvl="1"/>
            <a:endParaRPr lang="en-US" sz="1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9D6E-B542-477C-80F4-890AE6095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87702288-2484-4531-B28C-9CD09FE119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447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01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60"/>
    </mc:Choice>
    <mc:Fallback xmlns="">
      <p:transition spd="slow" advTm="66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239920" cy="700088"/>
          </a:xfrm>
        </p:spPr>
        <p:txBody>
          <a:bodyPr/>
          <a:lstStyle/>
          <a:p>
            <a:r>
              <a:rPr lang="en-029" dirty="0"/>
              <a:t>Changing Perspective: Zooming In and Out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5143149"/>
            <a:ext cx="1107507" cy="110298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694" y="3092624"/>
            <a:ext cx="2036732" cy="17662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79"/>
          <a:stretch/>
        </p:blipFill>
        <p:spPr>
          <a:xfrm>
            <a:off x="1719569" y="1221571"/>
            <a:ext cx="2209800" cy="147458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77823" y="1728031"/>
            <a:ext cx="15087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Forest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2556351" y="3744939"/>
            <a:ext cx="12855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Tree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403641" y="5463809"/>
            <a:ext cx="130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Leaf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081289" y="1403332"/>
            <a:ext cx="4224511" cy="41592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 rot="2700000">
            <a:off x="3688171" y="3211251"/>
            <a:ext cx="5500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800" b="1" dirty="0"/>
              <a:t>Zooming Out                and                     Zooming In</a:t>
            </a:r>
            <a:endParaRPr lang="en-US" sz="1800" b="1" dirty="0"/>
          </a:p>
        </p:txBody>
      </p:sp>
      <p:pic>
        <p:nvPicPr>
          <p:cNvPr id="1026" name="Picture 2" descr="Image result for russian dolls">
            <a:extLst>
              <a:ext uri="{FF2B5EF4-FFF2-40B4-BE49-F238E27FC236}">
                <a16:creationId xmlns:a16="http://schemas.microsoft.com/office/drawing/2014/main" id="{233379DE-B30B-442E-B0A1-AA9C8652B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755537"/>
            <a:ext cx="1701937" cy="143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3F4228-D6FC-4C76-9A8E-45187C518B35}"/>
              </a:ext>
            </a:extLst>
          </p:cNvPr>
          <p:cNvSpPr txBox="1"/>
          <p:nvPr/>
        </p:nvSpPr>
        <p:spPr>
          <a:xfrm>
            <a:off x="0" y="4466012"/>
            <a:ext cx="24208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/>
              <a:t>“Nested” – One “inside” the other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FDC5D8-2CB6-4D3B-A0BA-6A7641F4C4B7}"/>
              </a:ext>
            </a:extLst>
          </p:cNvPr>
          <p:cNvCxnSpPr/>
          <p:nvPr/>
        </p:nvCxnSpPr>
        <p:spPr bwMode="auto">
          <a:xfrm>
            <a:off x="0" y="4343400"/>
            <a:ext cx="2438400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12D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7129819-7E2A-47B0-AAC7-AD057B37DCAE}"/>
              </a:ext>
            </a:extLst>
          </p:cNvPr>
          <p:cNvCxnSpPr>
            <a:cxnSpLocks/>
          </p:cNvCxnSpPr>
          <p:nvPr/>
        </p:nvCxnSpPr>
        <p:spPr bwMode="auto">
          <a:xfrm>
            <a:off x="2421699" y="4343400"/>
            <a:ext cx="0" cy="198120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912D0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0" name="Video 9">
            <a:hlinkClick r:id="" action="ppaction://media"/>
            <a:extLst>
              <a:ext uri="{FF2B5EF4-FFF2-40B4-BE49-F238E27FC236}">
                <a16:creationId xmlns:a16="http://schemas.microsoft.com/office/drawing/2014/main" id="{CB782816-A6A2-4365-B41E-F5FA90BF12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1" y="6400798"/>
            <a:ext cx="17526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92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30"/>
    </mc:Choice>
    <mc:Fallback xmlns="">
      <p:transition spd="slow" advTm="209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0280" y="109537"/>
            <a:ext cx="8239920" cy="700088"/>
          </a:xfrm>
        </p:spPr>
        <p:txBody>
          <a:bodyPr/>
          <a:lstStyle/>
          <a:p>
            <a:r>
              <a:rPr lang="en-029" sz="2800" dirty="0"/>
              <a:t>Different “tools” apply to different perspective levels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914400" y="1295400"/>
            <a:ext cx="1842171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</a:t>
            </a:r>
          </a:p>
          <a:p>
            <a:r>
              <a:rPr lang="en-029" sz="2400" dirty="0"/>
              <a:t>Innovation </a:t>
            </a:r>
          </a:p>
          <a:p>
            <a:r>
              <a:rPr lang="en-029" sz="2400" dirty="0"/>
              <a:t>Pyramid</a:t>
            </a:r>
          </a:p>
          <a:p>
            <a:r>
              <a:rPr lang="en-029" sz="2400" dirty="0"/>
              <a:t>Methodology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828800" y="3300596"/>
            <a:ext cx="112562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The </a:t>
            </a:r>
          </a:p>
          <a:p>
            <a:r>
              <a:rPr lang="en-029" sz="2400" dirty="0"/>
              <a:t>DOC </a:t>
            </a:r>
          </a:p>
          <a:p>
            <a:r>
              <a:rPr lang="en-029" sz="2400" dirty="0"/>
              <a:t>Process</a:t>
            </a:r>
            <a:endParaRPr lang="en-US" sz="2400" dirty="0"/>
          </a:p>
        </p:txBody>
      </p:sp>
      <p:cxnSp>
        <p:nvCxnSpPr>
          <p:cNvPr id="16" name="Straight Arrow Connector 15"/>
          <p:cNvCxnSpPr/>
          <p:nvPr/>
        </p:nvCxnSpPr>
        <p:spPr bwMode="auto">
          <a:xfrm>
            <a:off x="4081289" y="1403332"/>
            <a:ext cx="4224511" cy="415926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1"/>
            </a:solidFill>
            <a:prstDash val="solid"/>
            <a:round/>
            <a:headEnd type="triangle" w="med" len="med"/>
            <a:tailEnd type="triangle" w="med" len="med"/>
          </a:ln>
          <a:effectLst/>
        </p:spPr>
      </p:cxnSp>
      <p:sp>
        <p:nvSpPr>
          <p:cNvPr id="20" name="TextBox 19"/>
          <p:cNvSpPr txBox="1"/>
          <p:nvPr/>
        </p:nvSpPr>
        <p:spPr>
          <a:xfrm rot="2700000">
            <a:off x="5109134" y="304366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029" sz="1800" b="1" dirty="0"/>
              <a:t>Zooming In/Out</a:t>
            </a:r>
            <a:endParaRPr lang="en-US" sz="1800" b="1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E99D559A-183E-403C-86B9-7F87A97C89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291" y="3200400"/>
            <a:ext cx="2959783" cy="14007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BC054F-3C0B-48BE-B5E5-912502701C3D}"/>
              </a:ext>
            </a:extLst>
          </p:cNvPr>
          <p:cNvSpPr txBox="1"/>
          <p:nvPr/>
        </p:nvSpPr>
        <p:spPr>
          <a:xfrm>
            <a:off x="4068096" y="5378919"/>
            <a:ext cx="18904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029" sz="2400" dirty="0"/>
              <a:t>Tools</a:t>
            </a:r>
          </a:p>
          <a:p>
            <a:r>
              <a:rPr lang="en-029" sz="2400" dirty="0"/>
              <a:t>&amp; Techniques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87C737-25C0-459B-B4E0-6C9E9E78C40D}"/>
              </a:ext>
            </a:extLst>
          </p:cNvPr>
          <p:cNvSpPr txBox="1"/>
          <p:nvPr/>
        </p:nvSpPr>
        <p:spPr>
          <a:xfrm>
            <a:off x="6200744" y="5029125"/>
            <a:ext cx="12218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Brainstorming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A0D090-88BE-4ADC-9AF8-4170DC09631F}"/>
              </a:ext>
            </a:extLst>
          </p:cNvPr>
          <p:cNvSpPr txBox="1"/>
          <p:nvPr/>
        </p:nvSpPr>
        <p:spPr>
          <a:xfrm>
            <a:off x="6043124" y="5317930"/>
            <a:ext cx="189827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Interviewing for Insight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084190A-CD3D-4DE1-950D-340BA3D55977}"/>
              </a:ext>
            </a:extLst>
          </p:cNvPr>
          <p:cNvSpPr txBox="1"/>
          <p:nvPr/>
        </p:nvSpPr>
        <p:spPr>
          <a:xfrm>
            <a:off x="6193030" y="5567548"/>
            <a:ext cx="1308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Pareto Analysis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B66944-EF88-4FA3-BB81-269204BE6EFD}"/>
              </a:ext>
            </a:extLst>
          </p:cNvPr>
          <p:cNvSpPr txBox="1"/>
          <p:nvPr/>
        </p:nvSpPr>
        <p:spPr>
          <a:xfrm>
            <a:off x="7075361" y="5788384"/>
            <a:ext cx="12859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Story Boarding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8A0E5D-704E-446E-9A36-76EE6190202A}"/>
              </a:ext>
            </a:extLst>
          </p:cNvPr>
          <p:cNvSpPr txBox="1"/>
          <p:nvPr/>
        </p:nvSpPr>
        <p:spPr>
          <a:xfrm>
            <a:off x="7279200" y="6338105"/>
            <a:ext cx="13244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Know / Wonder</a:t>
            </a:r>
          </a:p>
        </p:txBody>
      </p:sp>
      <p:sp>
        <p:nvSpPr>
          <p:cNvPr id="25" name="Cloud 24">
            <a:extLst>
              <a:ext uri="{FF2B5EF4-FFF2-40B4-BE49-F238E27FC236}">
                <a16:creationId xmlns:a16="http://schemas.microsoft.com/office/drawing/2014/main" id="{449F0D58-B1E2-43BE-8E42-FA444172D2A3}"/>
              </a:ext>
            </a:extLst>
          </p:cNvPr>
          <p:cNvSpPr/>
          <p:nvPr/>
        </p:nvSpPr>
        <p:spPr bwMode="auto">
          <a:xfrm rot="2230578">
            <a:off x="5722888" y="5060255"/>
            <a:ext cx="3047324" cy="1589140"/>
          </a:xfrm>
          <a:prstGeom prst="cloud">
            <a:avLst/>
          </a:prstGeom>
          <a:noFill/>
          <a:ln w="28575" cap="flat" cmpd="sng" algn="ctr">
            <a:solidFill>
              <a:srgbClr val="F5840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02AB06-5D96-4ECC-9462-A820A4643337}"/>
              </a:ext>
            </a:extLst>
          </p:cNvPr>
          <p:cNvSpPr txBox="1"/>
          <p:nvPr/>
        </p:nvSpPr>
        <p:spPr>
          <a:xfrm>
            <a:off x="6668295" y="6015760"/>
            <a:ext cx="16273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Persona </a:t>
            </a:r>
            <a:r>
              <a:rPr lang="en-US" dirty="0" err="1"/>
              <a:t>Developent</a:t>
            </a:r>
            <a:endParaRPr lang="en-US" dirty="0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8830B5F-835B-4DCC-B6E6-F49DF05191D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30392" r="39681" b="15164"/>
          <a:stretch/>
        </p:blipFill>
        <p:spPr>
          <a:xfrm rot="179995">
            <a:off x="2218709" y="904440"/>
            <a:ext cx="1619519" cy="1870994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828331A1-7530-4EB5-BFEB-D20F7AE13B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30437" y="6398187"/>
            <a:ext cx="1759048" cy="397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9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810"/>
    </mc:Choice>
    <mc:Fallback xmlns="">
      <p:transition spd="slow" advTm="55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6EE0FB-2EDB-42E1-A80C-73F72605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B6E16D-A488-4168-A867-8B3A449CD6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Innovation Pyramid</a:t>
            </a:r>
          </a:p>
          <a:p>
            <a:pPr lvl="1"/>
            <a:r>
              <a:rPr lang="en-US" dirty="0"/>
              <a:t>Zoomed-out guide or roadmap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DOC Process (covered in Session 06)</a:t>
            </a:r>
          </a:p>
          <a:p>
            <a:pPr lvl="2"/>
            <a:r>
              <a:rPr lang="en-US" dirty="0"/>
              <a:t>Used to reduce The Innovation Pyramid to Practice</a:t>
            </a:r>
          </a:p>
          <a:p>
            <a:pPr lvl="2"/>
            <a:r>
              <a:rPr lang="en-US" dirty="0"/>
              <a:t>Used in different ways (with a variety of tools/techniques) throughout The Innovation Pyramid </a:t>
            </a:r>
          </a:p>
          <a:p>
            <a:pPr lvl="1"/>
            <a:endParaRPr lang="en-US" dirty="0"/>
          </a:p>
          <a:p>
            <a:pPr lvl="2"/>
            <a:r>
              <a:rPr lang="en-US" dirty="0"/>
              <a:t>Tools/Techniques</a:t>
            </a:r>
          </a:p>
          <a:p>
            <a:pPr lvl="3"/>
            <a:r>
              <a:rPr lang="en-US" dirty="0"/>
              <a:t>Leveraged in the execution of the DOC Process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F6C2B0-BBDC-46A6-8193-1782ED1ED73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13A346C0-23DC-4B93-BCAB-DF3B45D748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798"/>
            <a:ext cx="17526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41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55"/>
    </mc:Choice>
    <mc:Fallback xmlns="">
      <p:transition spd="slow" advTm="30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B714-C3E0-4BC0-8D46-569A0DCC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differentiators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F877-FAE2-44F2-85B9-3EE66A3C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4876800"/>
          </a:xfrm>
        </p:spPr>
        <p:txBody>
          <a:bodyPr/>
          <a:lstStyle/>
          <a:p>
            <a:endParaRPr lang="en-US" sz="1000" dirty="0"/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Contains Multiple Points-of-Views and Perspectives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Adopter’s and Innovator’s (among others)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Zoom in/out to change perspective</a:t>
            </a:r>
          </a:p>
          <a:p>
            <a:pPr lvl="1"/>
            <a:endParaRPr lang="en-US" sz="1000" dirty="0"/>
          </a:p>
          <a:p>
            <a:r>
              <a:rPr lang="en-US" dirty="0"/>
              <a:t>Assessment built into each stage of the method</a:t>
            </a:r>
          </a:p>
          <a:p>
            <a:pPr lvl="1"/>
            <a:r>
              <a:rPr lang="en-US" dirty="0"/>
              <a:t>If you are not assessing, you are guessing</a:t>
            </a:r>
          </a:p>
          <a:p>
            <a:endParaRPr lang="en-US" sz="1800" dirty="0"/>
          </a:p>
          <a:p>
            <a:r>
              <a:rPr lang="en-US" dirty="0"/>
              <a:t>Separates “what” needs to be done (i.e. what are the desired outcomes?) from “who” needs to do it from “how” it get accomplished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9D6E-B542-477C-80F4-890AE6095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22737623-15EE-4760-B42D-43A050A02CC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97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27"/>
    </mc:Choice>
    <mc:Fallback xmlns="">
      <p:transition spd="slow" advTm="59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CBAD1-1B62-4E2A-ACED-25E4D0D95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“What,” “Who” and then “How”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13E36-6DE3-485B-8FD0-BF1F130625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90600"/>
            <a:ext cx="7772400" cy="4876800"/>
          </a:xfrm>
        </p:spPr>
        <p:txBody>
          <a:bodyPr/>
          <a:lstStyle/>
          <a:p>
            <a:r>
              <a:rPr lang="en-US" dirty="0"/>
              <a:t>What </a:t>
            </a:r>
          </a:p>
          <a:p>
            <a:pPr lvl="1"/>
            <a:r>
              <a:rPr lang="en-US" dirty="0"/>
              <a:t>is the desired outcome of each stage?</a:t>
            </a:r>
          </a:p>
          <a:p>
            <a:r>
              <a:rPr lang="en-US" dirty="0"/>
              <a:t>Who</a:t>
            </a:r>
          </a:p>
          <a:p>
            <a:pPr lvl="1"/>
            <a:r>
              <a:rPr lang="en-US" dirty="0"/>
              <a:t>Is impacted by or will lead the at this stage?</a:t>
            </a:r>
          </a:p>
          <a:p>
            <a:r>
              <a:rPr lang="en-US" dirty="0"/>
              <a:t>How will we reach the desired outcome?</a:t>
            </a:r>
          </a:p>
          <a:p>
            <a:pPr lvl="1"/>
            <a:r>
              <a:rPr lang="en-US" dirty="0"/>
              <a:t>The tangible steps to we need to take to move toward the desired outcome</a:t>
            </a:r>
          </a:p>
          <a:p>
            <a:pPr lvl="1"/>
            <a:r>
              <a:rPr lang="en-US" dirty="0"/>
              <a:t>The specific activities do we need to undertake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BB71B-FD31-4B08-A128-FD781FCA0C7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3281F9-BD80-4633-8A3F-8E9CA4125DE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680772"/>
            <a:ext cx="3127773" cy="2024828"/>
          </a:xfrm>
          <a:prstGeom prst="rect">
            <a:avLst/>
          </a:prstGeom>
        </p:spPr>
      </p:pic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C17FE5CD-06F5-4E00-8FB3-6214718010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828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08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26"/>
    </mc:Choice>
    <mc:Fallback xmlns="">
      <p:transition spd="slow" advTm="989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8C06239-BC93-47C1-A009-25CD8950D42E}"/>
              </a:ext>
            </a:extLst>
          </p:cNvPr>
          <p:cNvCxnSpPr>
            <a:cxnSpLocks/>
          </p:cNvCxnSpPr>
          <p:nvPr/>
        </p:nvCxnSpPr>
        <p:spPr bwMode="auto">
          <a:xfrm>
            <a:off x="1905000" y="1606119"/>
            <a:ext cx="1905000" cy="307811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BB1AEB17-77E9-40E3-806D-1360418A4B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30392" r="39681" b="15164"/>
          <a:stretch/>
        </p:blipFill>
        <p:spPr>
          <a:xfrm rot="690248">
            <a:off x="1866934" y="374707"/>
            <a:ext cx="5119876" cy="591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EFBA5-5FBE-4AE7-BF75-8AD0CD2D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9766-F70A-4768-B6C1-775966C282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5EE6CE-F92F-4D30-B13B-EDE8CEC7319F}"/>
              </a:ext>
            </a:extLst>
          </p:cNvPr>
          <p:cNvSpPr txBox="1"/>
          <p:nvPr/>
        </p:nvSpPr>
        <p:spPr>
          <a:xfrm>
            <a:off x="62632" y="990600"/>
            <a:ext cx="1992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“WHO”</a:t>
            </a:r>
          </a:p>
          <a:p>
            <a:pPr algn="ctr"/>
            <a:r>
              <a:rPr lang="en-US" sz="1800" dirty="0"/>
              <a:t>(Leads/Impacted)</a:t>
            </a:r>
          </a:p>
          <a:p>
            <a:pPr algn="ctr"/>
            <a:r>
              <a:rPr lang="en-US" sz="1800" dirty="0"/>
              <a:t>Pyramid Back Face</a:t>
            </a: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81853523-8A32-4F53-9E58-67968A349ED5}"/>
              </a:ext>
            </a:extLst>
          </p:cNvPr>
          <p:cNvCxnSpPr/>
          <p:nvPr/>
        </p:nvCxnSpPr>
        <p:spPr bwMode="auto">
          <a:xfrm flipV="1">
            <a:off x="2590800" y="3181647"/>
            <a:ext cx="1447800" cy="93315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9DD60ED1-4543-4ED4-8DF0-EC9BF172BA9D}"/>
              </a:ext>
            </a:extLst>
          </p:cNvPr>
          <p:cNvSpPr txBox="1"/>
          <p:nvPr/>
        </p:nvSpPr>
        <p:spPr>
          <a:xfrm>
            <a:off x="358018" y="3645091"/>
            <a:ext cx="24609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“What”</a:t>
            </a:r>
          </a:p>
          <a:p>
            <a:pPr algn="ctr"/>
            <a:r>
              <a:rPr lang="en-US" sz="1800" dirty="0"/>
              <a:t>(Desired Outcome)</a:t>
            </a:r>
          </a:p>
          <a:p>
            <a:pPr algn="ctr"/>
            <a:r>
              <a:rPr lang="en-US" sz="1800" dirty="0"/>
              <a:t>Pyramid Face or Section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E6F1B0D-2136-4276-8F0E-C5BED82279F1}"/>
              </a:ext>
            </a:extLst>
          </p:cNvPr>
          <p:cNvSpPr txBox="1"/>
          <p:nvPr/>
        </p:nvSpPr>
        <p:spPr>
          <a:xfrm>
            <a:off x="7467600" y="3054235"/>
            <a:ext cx="1460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“How”</a:t>
            </a:r>
          </a:p>
          <a:p>
            <a:pPr algn="ctr"/>
            <a:r>
              <a:rPr lang="en-US" sz="1800" dirty="0"/>
              <a:t>(Enabled)</a:t>
            </a:r>
          </a:p>
          <a:p>
            <a:pPr algn="ctr"/>
            <a:r>
              <a:rPr lang="en-US" sz="1800" dirty="0"/>
              <a:t>Pyramid Face</a:t>
            </a:r>
          </a:p>
        </p:txBody>
      </p:sp>
      <p:cxnSp>
        <p:nvCxnSpPr>
          <p:cNvPr id="11" name="Connector: Elbow 10">
            <a:extLst>
              <a:ext uri="{FF2B5EF4-FFF2-40B4-BE49-F238E27FC236}">
                <a16:creationId xmlns:a16="http://schemas.microsoft.com/office/drawing/2014/main" id="{5CF6C035-F26D-4D9C-8BD4-DF6D95AD507E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48400" y="2482438"/>
            <a:ext cx="1447800" cy="933153"/>
          </a:xfrm>
          <a:prstGeom prst="bentConnector3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D17D66F-E1F5-44AF-8EAA-F9C76A5505AB}"/>
              </a:ext>
            </a:extLst>
          </p:cNvPr>
          <p:cNvCxnSpPr/>
          <p:nvPr/>
        </p:nvCxnSpPr>
        <p:spPr bwMode="auto">
          <a:xfrm flipV="1">
            <a:off x="4800600" y="1143000"/>
            <a:ext cx="762000" cy="6096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178EB18-43A6-4CE9-8190-A2576F7D9496}"/>
              </a:ext>
            </a:extLst>
          </p:cNvPr>
          <p:cNvSpPr txBox="1"/>
          <p:nvPr/>
        </p:nvSpPr>
        <p:spPr>
          <a:xfrm>
            <a:off x="5562600" y="971324"/>
            <a:ext cx="36423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Assessment </a:t>
            </a:r>
            <a:r>
              <a:rPr lang="en-US" sz="1600" dirty="0"/>
              <a:t>is at the core (performed </a:t>
            </a:r>
          </a:p>
          <a:p>
            <a:r>
              <a:rPr lang="en-US" sz="1600" dirty="0"/>
              <a:t>                                              at each level)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91333A4F-31A3-435D-B707-CB2131570B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637726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28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85"/>
    </mc:Choice>
    <mc:Fallback xmlns="">
      <p:transition spd="slow" advTm="406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724D755-CB75-4D5D-9889-5354E4CB07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8" t="30392" r="39681" b="15164"/>
          <a:stretch/>
        </p:blipFill>
        <p:spPr>
          <a:xfrm rot="704163">
            <a:off x="2012061" y="374707"/>
            <a:ext cx="5119876" cy="591488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11EFBA5-5FBE-4AE7-BF75-8AD0CD2DED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Layout of 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429766-F70A-4768-B6C1-775966C282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CE4F1B-1E4A-4504-BC05-1827FB2AAF01}"/>
              </a:ext>
            </a:extLst>
          </p:cNvPr>
          <p:cNvSpPr txBox="1"/>
          <p:nvPr/>
        </p:nvSpPr>
        <p:spPr>
          <a:xfrm>
            <a:off x="7315200" y="19050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D0C192-6FC7-4F4C-B733-B60B95B0FF03}"/>
              </a:ext>
            </a:extLst>
          </p:cNvPr>
          <p:cNvSpPr txBox="1"/>
          <p:nvPr/>
        </p:nvSpPr>
        <p:spPr>
          <a:xfrm>
            <a:off x="6781800" y="312122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AE681F4-4BD6-4F29-A934-AB0571A6D1A4}"/>
              </a:ext>
            </a:extLst>
          </p:cNvPr>
          <p:cNvSpPr txBox="1"/>
          <p:nvPr/>
        </p:nvSpPr>
        <p:spPr>
          <a:xfrm>
            <a:off x="6248400" y="4419600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3B10C6-FB5D-44F0-B7B1-3416FEFA1FDE}"/>
              </a:ext>
            </a:extLst>
          </p:cNvPr>
          <p:cNvSpPr txBox="1"/>
          <p:nvPr/>
        </p:nvSpPr>
        <p:spPr>
          <a:xfrm>
            <a:off x="5737695" y="5483423"/>
            <a:ext cx="7393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Level 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E742BE-F47D-44DD-ACCA-B9CBE7A58615}"/>
              </a:ext>
            </a:extLst>
          </p:cNvPr>
          <p:cNvSpPr txBox="1"/>
          <p:nvPr/>
        </p:nvSpPr>
        <p:spPr>
          <a:xfrm>
            <a:off x="522926" y="2173069"/>
            <a:ext cx="2418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Design, Stage 1:</a:t>
            </a:r>
          </a:p>
          <a:p>
            <a:r>
              <a:rPr lang="en-US" sz="1800" b="1" dirty="0"/>
              <a:t>Problem Identification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A706C8E-43B0-4F6D-9264-B39E5FE4778C}"/>
              </a:ext>
            </a:extLst>
          </p:cNvPr>
          <p:cNvSpPr txBox="1"/>
          <p:nvPr/>
        </p:nvSpPr>
        <p:spPr>
          <a:xfrm>
            <a:off x="2293583" y="4382869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Execution, Stage 1</a:t>
            </a:r>
          </a:p>
          <a:p>
            <a:r>
              <a:rPr lang="en-US" sz="1800" b="1" dirty="0"/>
              <a:t>Plan Development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B2A01D4-2DFE-4CDC-B49A-B9B667414E0C}"/>
              </a:ext>
            </a:extLst>
          </p:cNvPr>
          <p:cNvSpPr txBox="1"/>
          <p:nvPr/>
        </p:nvSpPr>
        <p:spPr>
          <a:xfrm>
            <a:off x="1296390" y="3200400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Design, Stage 2:</a:t>
            </a:r>
          </a:p>
          <a:p>
            <a:r>
              <a:rPr lang="en-US" sz="1800" b="1" dirty="0"/>
              <a:t>Solution Formulation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5BCA498-24E4-4B77-82F7-6F4A760A7923}"/>
              </a:ext>
            </a:extLst>
          </p:cNvPr>
          <p:cNvSpPr txBox="1"/>
          <p:nvPr/>
        </p:nvSpPr>
        <p:spPr>
          <a:xfrm>
            <a:off x="2850979" y="5373469"/>
            <a:ext cx="1999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Execution, Stage 2</a:t>
            </a:r>
          </a:p>
          <a:p>
            <a:r>
              <a:rPr lang="en-US" sz="1800" b="1" dirty="0"/>
              <a:t>Implementation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CA10BD2F-5BFC-4B32-A8AD-E7EF96D9E0F2}"/>
              </a:ext>
            </a:extLst>
          </p:cNvPr>
          <p:cNvSpPr/>
          <p:nvPr/>
        </p:nvSpPr>
        <p:spPr bwMode="auto">
          <a:xfrm>
            <a:off x="3276600" y="838200"/>
            <a:ext cx="2971800" cy="914400"/>
          </a:xfrm>
          <a:prstGeom prst="cloud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The Situation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813E0608-AEF4-48F5-8F2E-BC34EBE81FBA}"/>
              </a:ext>
            </a:extLst>
          </p:cNvPr>
          <p:cNvSpPr/>
          <p:nvPr/>
        </p:nvSpPr>
        <p:spPr bwMode="auto">
          <a:xfrm>
            <a:off x="4419600" y="6324600"/>
            <a:ext cx="1905000" cy="533400"/>
          </a:xfrm>
          <a:prstGeom prst="ellipse">
            <a:avLst/>
          </a:prstGeom>
          <a:solidFill>
            <a:srgbClr val="FFFF76"/>
          </a:solidFill>
          <a:ln w="38100" cap="flat" cmpd="sng" algn="ctr">
            <a:solidFill>
              <a:srgbClr val="F8A01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Resolution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3" name="Arrow: Down 22">
            <a:extLst>
              <a:ext uri="{FF2B5EF4-FFF2-40B4-BE49-F238E27FC236}">
                <a16:creationId xmlns:a16="http://schemas.microsoft.com/office/drawing/2014/main" id="{DC93F80B-E1D4-40DD-9DE4-D75E2C857298}"/>
              </a:ext>
            </a:extLst>
          </p:cNvPr>
          <p:cNvSpPr/>
          <p:nvPr/>
        </p:nvSpPr>
        <p:spPr bwMode="auto">
          <a:xfrm rot="19405952">
            <a:off x="1142049" y="3276850"/>
            <a:ext cx="228600" cy="2078692"/>
          </a:xfrm>
          <a:prstGeom prst="downArrow">
            <a:avLst/>
          </a:prstGeom>
          <a:solidFill>
            <a:srgbClr val="F16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103EDF-7C73-4B70-BBF2-D92F213C08CD}"/>
              </a:ext>
            </a:extLst>
          </p:cNvPr>
          <p:cNvSpPr txBox="1"/>
          <p:nvPr/>
        </p:nvSpPr>
        <p:spPr>
          <a:xfrm rot="3209515">
            <a:off x="185162" y="4225911"/>
            <a:ext cx="15776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Movement</a:t>
            </a:r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8F9DFF9C-1750-4DAC-BA87-073EF00323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74066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61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41"/>
    </mc:Choice>
    <mc:Fallback xmlns="">
      <p:transition spd="slow" advTm="33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>
            <a:extLst>
              <a:ext uri="{FF2B5EF4-FFF2-40B4-BE49-F238E27FC236}">
                <a16:creationId xmlns:a16="http://schemas.microsoft.com/office/drawing/2014/main" id="{3048EF4B-1AD4-4980-B353-3CFC1F4C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the Pathway?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2B25-C40A-4399-8107-D6BA22DD77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519863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85A4A4C-6D08-46A2-A78D-130BA611FC10}"/>
              </a:ext>
            </a:extLst>
          </p:cNvPr>
          <p:cNvGrpSpPr/>
          <p:nvPr/>
        </p:nvGrpSpPr>
        <p:grpSpPr>
          <a:xfrm>
            <a:off x="2743200" y="1905000"/>
            <a:ext cx="3703338" cy="3962400"/>
            <a:chOff x="3002262" y="2057400"/>
            <a:chExt cx="3703338" cy="3810000"/>
          </a:xfrm>
        </p:grpSpPr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952BB83E-2259-4789-B7DE-BA124A439044}"/>
                </a:ext>
              </a:extLst>
            </p:cNvPr>
            <p:cNvSpPr/>
            <p:nvPr/>
          </p:nvSpPr>
          <p:spPr bwMode="auto">
            <a:xfrm rot="8450831">
              <a:off x="4461629" y="5100061"/>
              <a:ext cx="152400" cy="381000"/>
            </a:xfrm>
            <a:prstGeom prst="triangl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701BA1B-E198-48E7-ACCE-07F777C38B8B}"/>
                </a:ext>
              </a:extLst>
            </p:cNvPr>
            <p:cNvGrpSpPr/>
            <p:nvPr/>
          </p:nvGrpSpPr>
          <p:grpSpPr>
            <a:xfrm>
              <a:off x="3002262" y="2057400"/>
              <a:ext cx="3703338" cy="3810000"/>
              <a:chOff x="2938200" y="1524075"/>
              <a:chExt cx="3703338" cy="4065451"/>
            </a:xfrm>
          </p:grpSpPr>
          <p:cxnSp>
            <p:nvCxnSpPr>
              <p:cNvPr id="3" name="Straight Arrow Connector 2">
                <a:extLst>
                  <a:ext uri="{FF2B5EF4-FFF2-40B4-BE49-F238E27FC236}">
                    <a16:creationId xmlns:a16="http://schemas.microsoft.com/office/drawing/2014/main" id="{EA1AA6F0-C9B1-43A8-B136-648FBE944FCA}"/>
                  </a:ext>
                </a:extLst>
              </p:cNvPr>
              <p:cNvCxnSpPr/>
              <p:nvPr/>
            </p:nvCxnSpPr>
            <p:spPr bwMode="auto">
              <a:xfrm>
                <a:off x="4742319" y="2500200"/>
                <a:ext cx="685800" cy="228600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EE5904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8B5C3FF3-0871-48C7-82EA-B9795637B231}"/>
                  </a:ext>
                </a:extLst>
              </p:cNvPr>
              <p:cNvSpPr/>
              <p:nvPr/>
            </p:nvSpPr>
            <p:spPr bwMode="auto">
              <a:xfrm>
                <a:off x="2938200" y="2286000"/>
                <a:ext cx="1425600" cy="2541600"/>
              </a:xfrm>
              <a:custGeom>
                <a:avLst/>
                <a:gdLst>
                  <a:gd name="connsiteX0" fmla="*/ 828000 w 1425600"/>
                  <a:gd name="connsiteY0" fmla="*/ 0 h 2541600"/>
                  <a:gd name="connsiteX1" fmla="*/ 734400 w 1425600"/>
                  <a:gd name="connsiteY1" fmla="*/ 14400 h 2541600"/>
                  <a:gd name="connsiteX2" fmla="*/ 655200 w 1425600"/>
                  <a:gd name="connsiteY2" fmla="*/ 36000 h 2541600"/>
                  <a:gd name="connsiteX3" fmla="*/ 626400 w 1425600"/>
                  <a:gd name="connsiteY3" fmla="*/ 43200 h 2541600"/>
                  <a:gd name="connsiteX4" fmla="*/ 540000 w 1425600"/>
                  <a:gd name="connsiteY4" fmla="*/ 72000 h 2541600"/>
                  <a:gd name="connsiteX5" fmla="*/ 475200 w 1425600"/>
                  <a:gd name="connsiteY5" fmla="*/ 93600 h 2541600"/>
                  <a:gd name="connsiteX6" fmla="*/ 410400 w 1425600"/>
                  <a:gd name="connsiteY6" fmla="*/ 136800 h 2541600"/>
                  <a:gd name="connsiteX7" fmla="*/ 316800 w 1425600"/>
                  <a:gd name="connsiteY7" fmla="*/ 194400 h 2541600"/>
                  <a:gd name="connsiteX8" fmla="*/ 288000 w 1425600"/>
                  <a:gd name="connsiteY8" fmla="*/ 216000 h 2541600"/>
                  <a:gd name="connsiteX9" fmla="*/ 244800 w 1425600"/>
                  <a:gd name="connsiteY9" fmla="*/ 259200 h 2541600"/>
                  <a:gd name="connsiteX10" fmla="*/ 201600 w 1425600"/>
                  <a:gd name="connsiteY10" fmla="*/ 309600 h 2541600"/>
                  <a:gd name="connsiteX11" fmla="*/ 172800 w 1425600"/>
                  <a:gd name="connsiteY11" fmla="*/ 352800 h 2541600"/>
                  <a:gd name="connsiteX12" fmla="*/ 165600 w 1425600"/>
                  <a:gd name="connsiteY12" fmla="*/ 381600 h 2541600"/>
                  <a:gd name="connsiteX13" fmla="*/ 151200 w 1425600"/>
                  <a:gd name="connsiteY13" fmla="*/ 403200 h 2541600"/>
                  <a:gd name="connsiteX14" fmla="*/ 165600 w 1425600"/>
                  <a:gd name="connsiteY14" fmla="*/ 504000 h 2541600"/>
                  <a:gd name="connsiteX15" fmla="*/ 180000 w 1425600"/>
                  <a:gd name="connsiteY15" fmla="*/ 532800 h 2541600"/>
                  <a:gd name="connsiteX16" fmla="*/ 194400 w 1425600"/>
                  <a:gd name="connsiteY16" fmla="*/ 583200 h 2541600"/>
                  <a:gd name="connsiteX17" fmla="*/ 208800 w 1425600"/>
                  <a:gd name="connsiteY17" fmla="*/ 604800 h 2541600"/>
                  <a:gd name="connsiteX18" fmla="*/ 237600 w 1425600"/>
                  <a:gd name="connsiteY18" fmla="*/ 648000 h 2541600"/>
                  <a:gd name="connsiteX19" fmla="*/ 244800 w 1425600"/>
                  <a:gd name="connsiteY19" fmla="*/ 669600 h 2541600"/>
                  <a:gd name="connsiteX20" fmla="*/ 288000 w 1425600"/>
                  <a:gd name="connsiteY20" fmla="*/ 698400 h 2541600"/>
                  <a:gd name="connsiteX21" fmla="*/ 309600 w 1425600"/>
                  <a:gd name="connsiteY21" fmla="*/ 720000 h 2541600"/>
                  <a:gd name="connsiteX22" fmla="*/ 338400 w 1425600"/>
                  <a:gd name="connsiteY22" fmla="*/ 748800 h 2541600"/>
                  <a:gd name="connsiteX23" fmla="*/ 403200 w 1425600"/>
                  <a:gd name="connsiteY23" fmla="*/ 799200 h 2541600"/>
                  <a:gd name="connsiteX24" fmla="*/ 453600 w 1425600"/>
                  <a:gd name="connsiteY24" fmla="*/ 864000 h 2541600"/>
                  <a:gd name="connsiteX25" fmla="*/ 496800 w 1425600"/>
                  <a:gd name="connsiteY25" fmla="*/ 900000 h 2541600"/>
                  <a:gd name="connsiteX26" fmla="*/ 511200 w 1425600"/>
                  <a:gd name="connsiteY26" fmla="*/ 921600 h 2541600"/>
                  <a:gd name="connsiteX27" fmla="*/ 568800 w 1425600"/>
                  <a:gd name="connsiteY27" fmla="*/ 943200 h 2541600"/>
                  <a:gd name="connsiteX28" fmla="*/ 676800 w 1425600"/>
                  <a:gd name="connsiteY28" fmla="*/ 928800 h 2541600"/>
                  <a:gd name="connsiteX29" fmla="*/ 698400 w 1425600"/>
                  <a:gd name="connsiteY29" fmla="*/ 921600 h 2541600"/>
                  <a:gd name="connsiteX30" fmla="*/ 705600 w 1425600"/>
                  <a:gd name="connsiteY30" fmla="*/ 900000 h 2541600"/>
                  <a:gd name="connsiteX31" fmla="*/ 720000 w 1425600"/>
                  <a:gd name="connsiteY31" fmla="*/ 878400 h 2541600"/>
                  <a:gd name="connsiteX32" fmla="*/ 705600 w 1425600"/>
                  <a:gd name="connsiteY32" fmla="*/ 820800 h 2541600"/>
                  <a:gd name="connsiteX33" fmla="*/ 698400 w 1425600"/>
                  <a:gd name="connsiteY33" fmla="*/ 799200 h 2541600"/>
                  <a:gd name="connsiteX34" fmla="*/ 662400 w 1425600"/>
                  <a:gd name="connsiteY34" fmla="*/ 756000 h 2541600"/>
                  <a:gd name="connsiteX35" fmla="*/ 633600 w 1425600"/>
                  <a:gd name="connsiteY35" fmla="*/ 734400 h 2541600"/>
                  <a:gd name="connsiteX36" fmla="*/ 612000 w 1425600"/>
                  <a:gd name="connsiteY36" fmla="*/ 727200 h 2541600"/>
                  <a:gd name="connsiteX37" fmla="*/ 561600 w 1425600"/>
                  <a:gd name="connsiteY37" fmla="*/ 705600 h 2541600"/>
                  <a:gd name="connsiteX38" fmla="*/ 540000 w 1425600"/>
                  <a:gd name="connsiteY38" fmla="*/ 691200 h 2541600"/>
                  <a:gd name="connsiteX39" fmla="*/ 518400 w 1425600"/>
                  <a:gd name="connsiteY39" fmla="*/ 684000 h 2541600"/>
                  <a:gd name="connsiteX40" fmla="*/ 468000 w 1425600"/>
                  <a:gd name="connsiteY40" fmla="*/ 655200 h 2541600"/>
                  <a:gd name="connsiteX41" fmla="*/ 417600 w 1425600"/>
                  <a:gd name="connsiteY41" fmla="*/ 626400 h 2541600"/>
                  <a:gd name="connsiteX42" fmla="*/ 367200 w 1425600"/>
                  <a:gd name="connsiteY42" fmla="*/ 604800 h 2541600"/>
                  <a:gd name="connsiteX43" fmla="*/ 345600 w 1425600"/>
                  <a:gd name="connsiteY43" fmla="*/ 590400 h 2541600"/>
                  <a:gd name="connsiteX44" fmla="*/ 324000 w 1425600"/>
                  <a:gd name="connsiteY44" fmla="*/ 583200 h 2541600"/>
                  <a:gd name="connsiteX45" fmla="*/ 122400 w 1425600"/>
                  <a:gd name="connsiteY45" fmla="*/ 597600 h 2541600"/>
                  <a:gd name="connsiteX46" fmla="*/ 72000 w 1425600"/>
                  <a:gd name="connsiteY46" fmla="*/ 619200 h 2541600"/>
                  <a:gd name="connsiteX47" fmla="*/ 50400 w 1425600"/>
                  <a:gd name="connsiteY47" fmla="*/ 626400 h 2541600"/>
                  <a:gd name="connsiteX48" fmla="*/ 21600 w 1425600"/>
                  <a:gd name="connsiteY48" fmla="*/ 669600 h 2541600"/>
                  <a:gd name="connsiteX49" fmla="*/ 0 w 1425600"/>
                  <a:gd name="connsiteY49" fmla="*/ 720000 h 2541600"/>
                  <a:gd name="connsiteX50" fmla="*/ 14400 w 1425600"/>
                  <a:gd name="connsiteY50" fmla="*/ 871200 h 2541600"/>
                  <a:gd name="connsiteX51" fmla="*/ 21600 w 1425600"/>
                  <a:gd name="connsiteY51" fmla="*/ 900000 h 2541600"/>
                  <a:gd name="connsiteX52" fmla="*/ 36000 w 1425600"/>
                  <a:gd name="connsiteY52" fmla="*/ 921600 h 2541600"/>
                  <a:gd name="connsiteX53" fmla="*/ 43200 w 1425600"/>
                  <a:gd name="connsiteY53" fmla="*/ 943200 h 2541600"/>
                  <a:gd name="connsiteX54" fmla="*/ 64800 w 1425600"/>
                  <a:gd name="connsiteY54" fmla="*/ 964800 h 2541600"/>
                  <a:gd name="connsiteX55" fmla="*/ 72000 w 1425600"/>
                  <a:gd name="connsiteY55" fmla="*/ 986400 h 2541600"/>
                  <a:gd name="connsiteX56" fmla="*/ 115200 w 1425600"/>
                  <a:gd name="connsiteY56" fmla="*/ 1022400 h 2541600"/>
                  <a:gd name="connsiteX57" fmla="*/ 158400 w 1425600"/>
                  <a:gd name="connsiteY57" fmla="*/ 1065600 h 2541600"/>
                  <a:gd name="connsiteX58" fmla="*/ 180000 w 1425600"/>
                  <a:gd name="connsiteY58" fmla="*/ 1080000 h 2541600"/>
                  <a:gd name="connsiteX59" fmla="*/ 230400 w 1425600"/>
                  <a:gd name="connsiteY59" fmla="*/ 1130400 h 2541600"/>
                  <a:gd name="connsiteX60" fmla="*/ 259200 w 1425600"/>
                  <a:gd name="connsiteY60" fmla="*/ 1159200 h 2541600"/>
                  <a:gd name="connsiteX61" fmla="*/ 280800 w 1425600"/>
                  <a:gd name="connsiteY61" fmla="*/ 1166400 h 2541600"/>
                  <a:gd name="connsiteX62" fmla="*/ 331200 w 1425600"/>
                  <a:gd name="connsiteY62" fmla="*/ 1209600 h 2541600"/>
                  <a:gd name="connsiteX63" fmla="*/ 352800 w 1425600"/>
                  <a:gd name="connsiteY63" fmla="*/ 1216800 h 2541600"/>
                  <a:gd name="connsiteX64" fmla="*/ 360000 w 1425600"/>
                  <a:gd name="connsiteY64" fmla="*/ 1238400 h 2541600"/>
                  <a:gd name="connsiteX65" fmla="*/ 381600 w 1425600"/>
                  <a:gd name="connsiteY65" fmla="*/ 1252800 h 2541600"/>
                  <a:gd name="connsiteX66" fmla="*/ 424800 w 1425600"/>
                  <a:gd name="connsiteY66" fmla="*/ 1281600 h 2541600"/>
                  <a:gd name="connsiteX67" fmla="*/ 475200 w 1425600"/>
                  <a:gd name="connsiteY67" fmla="*/ 1310400 h 2541600"/>
                  <a:gd name="connsiteX68" fmla="*/ 511200 w 1425600"/>
                  <a:gd name="connsiteY68" fmla="*/ 1353600 h 2541600"/>
                  <a:gd name="connsiteX69" fmla="*/ 554400 w 1425600"/>
                  <a:gd name="connsiteY69" fmla="*/ 1396800 h 2541600"/>
                  <a:gd name="connsiteX70" fmla="*/ 576000 w 1425600"/>
                  <a:gd name="connsiteY70" fmla="*/ 1411200 h 2541600"/>
                  <a:gd name="connsiteX71" fmla="*/ 640800 w 1425600"/>
                  <a:gd name="connsiteY71" fmla="*/ 1476000 h 2541600"/>
                  <a:gd name="connsiteX72" fmla="*/ 691200 w 1425600"/>
                  <a:gd name="connsiteY72" fmla="*/ 1519200 h 2541600"/>
                  <a:gd name="connsiteX73" fmla="*/ 734400 w 1425600"/>
                  <a:gd name="connsiteY73" fmla="*/ 1562400 h 2541600"/>
                  <a:gd name="connsiteX74" fmla="*/ 756000 w 1425600"/>
                  <a:gd name="connsiteY74" fmla="*/ 1584000 h 2541600"/>
                  <a:gd name="connsiteX75" fmla="*/ 763200 w 1425600"/>
                  <a:gd name="connsiteY75" fmla="*/ 1605600 h 2541600"/>
                  <a:gd name="connsiteX76" fmla="*/ 784800 w 1425600"/>
                  <a:gd name="connsiteY76" fmla="*/ 1620000 h 2541600"/>
                  <a:gd name="connsiteX77" fmla="*/ 799200 w 1425600"/>
                  <a:gd name="connsiteY77" fmla="*/ 1641600 h 2541600"/>
                  <a:gd name="connsiteX78" fmla="*/ 792000 w 1425600"/>
                  <a:gd name="connsiteY78" fmla="*/ 1728000 h 2541600"/>
                  <a:gd name="connsiteX79" fmla="*/ 784800 w 1425600"/>
                  <a:gd name="connsiteY79" fmla="*/ 1756800 h 2541600"/>
                  <a:gd name="connsiteX80" fmla="*/ 720000 w 1425600"/>
                  <a:gd name="connsiteY80" fmla="*/ 1814400 h 2541600"/>
                  <a:gd name="connsiteX81" fmla="*/ 669600 w 1425600"/>
                  <a:gd name="connsiteY81" fmla="*/ 1879200 h 2541600"/>
                  <a:gd name="connsiteX82" fmla="*/ 648000 w 1425600"/>
                  <a:gd name="connsiteY82" fmla="*/ 1900800 h 2541600"/>
                  <a:gd name="connsiteX83" fmla="*/ 626400 w 1425600"/>
                  <a:gd name="connsiteY83" fmla="*/ 1922400 h 2541600"/>
                  <a:gd name="connsiteX84" fmla="*/ 604800 w 1425600"/>
                  <a:gd name="connsiteY84" fmla="*/ 1936800 h 2541600"/>
                  <a:gd name="connsiteX85" fmla="*/ 554400 w 1425600"/>
                  <a:gd name="connsiteY85" fmla="*/ 2001600 h 2541600"/>
                  <a:gd name="connsiteX86" fmla="*/ 525600 w 1425600"/>
                  <a:gd name="connsiteY86" fmla="*/ 2008800 h 2541600"/>
                  <a:gd name="connsiteX87" fmla="*/ 504000 w 1425600"/>
                  <a:gd name="connsiteY87" fmla="*/ 2023200 h 2541600"/>
                  <a:gd name="connsiteX88" fmla="*/ 360000 w 1425600"/>
                  <a:gd name="connsiteY88" fmla="*/ 2008800 h 2541600"/>
                  <a:gd name="connsiteX89" fmla="*/ 338400 w 1425600"/>
                  <a:gd name="connsiteY89" fmla="*/ 1994400 h 2541600"/>
                  <a:gd name="connsiteX90" fmla="*/ 316800 w 1425600"/>
                  <a:gd name="connsiteY90" fmla="*/ 1987200 h 2541600"/>
                  <a:gd name="connsiteX91" fmla="*/ 295200 w 1425600"/>
                  <a:gd name="connsiteY91" fmla="*/ 1965600 h 2541600"/>
                  <a:gd name="connsiteX92" fmla="*/ 273600 w 1425600"/>
                  <a:gd name="connsiteY92" fmla="*/ 1958400 h 2541600"/>
                  <a:gd name="connsiteX93" fmla="*/ 230400 w 1425600"/>
                  <a:gd name="connsiteY93" fmla="*/ 1922400 h 2541600"/>
                  <a:gd name="connsiteX94" fmla="*/ 201600 w 1425600"/>
                  <a:gd name="connsiteY94" fmla="*/ 1908000 h 2541600"/>
                  <a:gd name="connsiteX95" fmla="*/ 129600 w 1425600"/>
                  <a:gd name="connsiteY95" fmla="*/ 1821600 h 2541600"/>
                  <a:gd name="connsiteX96" fmla="*/ 108000 w 1425600"/>
                  <a:gd name="connsiteY96" fmla="*/ 1800000 h 2541600"/>
                  <a:gd name="connsiteX97" fmla="*/ 100800 w 1425600"/>
                  <a:gd name="connsiteY97" fmla="*/ 1778400 h 2541600"/>
                  <a:gd name="connsiteX98" fmla="*/ 79200 w 1425600"/>
                  <a:gd name="connsiteY98" fmla="*/ 1764000 h 2541600"/>
                  <a:gd name="connsiteX99" fmla="*/ 93600 w 1425600"/>
                  <a:gd name="connsiteY99" fmla="*/ 1627200 h 2541600"/>
                  <a:gd name="connsiteX100" fmla="*/ 100800 w 1425600"/>
                  <a:gd name="connsiteY100" fmla="*/ 1605600 h 2541600"/>
                  <a:gd name="connsiteX101" fmla="*/ 115200 w 1425600"/>
                  <a:gd name="connsiteY101" fmla="*/ 1584000 h 2541600"/>
                  <a:gd name="connsiteX102" fmla="*/ 136800 w 1425600"/>
                  <a:gd name="connsiteY102" fmla="*/ 1569600 h 2541600"/>
                  <a:gd name="connsiteX103" fmla="*/ 144000 w 1425600"/>
                  <a:gd name="connsiteY103" fmla="*/ 1548000 h 2541600"/>
                  <a:gd name="connsiteX104" fmla="*/ 187200 w 1425600"/>
                  <a:gd name="connsiteY104" fmla="*/ 1512000 h 2541600"/>
                  <a:gd name="connsiteX105" fmla="*/ 208800 w 1425600"/>
                  <a:gd name="connsiteY105" fmla="*/ 1483200 h 2541600"/>
                  <a:gd name="connsiteX106" fmla="*/ 223200 w 1425600"/>
                  <a:gd name="connsiteY106" fmla="*/ 1461600 h 2541600"/>
                  <a:gd name="connsiteX107" fmla="*/ 244800 w 1425600"/>
                  <a:gd name="connsiteY107" fmla="*/ 1454400 h 2541600"/>
                  <a:gd name="connsiteX108" fmla="*/ 288000 w 1425600"/>
                  <a:gd name="connsiteY108" fmla="*/ 1411200 h 2541600"/>
                  <a:gd name="connsiteX109" fmla="*/ 309600 w 1425600"/>
                  <a:gd name="connsiteY109" fmla="*/ 1404000 h 2541600"/>
                  <a:gd name="connsiteX110" fmla="*/ 331200 w 1425600"/>
                  <a:gd name="connsiteY110" fmla="*/ 1389600 h 2541600"/>
                  <a:gd name="connsiteX111" fmla="*/ 360000 w 1425600"/>
                  <a:gd name="connsiteY111" fmla="*/ 1375200 h 2541600"/>
                  <a:gd name="connsiteX112" fmla="*/ 381600 w 1425600"/>
                  <a:gd name="connsiteY112" fmla="*/ 1360800 h 2541600"/>
                  <a:gd name="connsiteX113" fmla="*/ 403200 w 1425600"/>
                  <a:gd name="connsiteY113" fmla="*/ 1353600 h 2541600"/>
                  <a:gd name="connsiteX114" fmla="*/ 453600 w 1425600"/>
                  <a:gd name="connsiteY114" fmla="*/ 1332000 h 2541600"/>
                  <a:gd name="connsiteX115" fmla="*/ 504000 w 1425600"/>
                  <a:gd name="connsiteY115" fmla="*/ 1303200 h 2541600"/>
                  <a:gd name="connsiteX116" fmla="*/ 554400 w 1425600"/>
                  <a:gd name="connsiteY116" fmla="*/ 1281600 h 2541600"/>
                  <a:gd name="connsiteX117" fmla="*/ 576000 w 1425600"/>
                  <a:gd name="connsiteY117" fmla="*/ 1267200 h 2541600"/>
                  <a:gd name="connsiteX118" fmla="*/ 777600 w 1425600"/>
                  <a:gd name="connsiteY118" fmla="*/ 1274400 h 2541600"/>
                  <a:gd name="connsiteX119" fmla="*/ 820800 w 1425600"/>
                  <a:gd name="connsiteY119" fmla="*/ 1296000 h 2541600"/>
                  <a:gd name="connsiteX120" fmla="*/ 842400 w 1425600"/>
                  <a:gd name="connsiteY120" fmla="*/ 1303200 h 2541600"/>
                  <a:gd name="connsiteX121" fmla="*/ 885600 w 1425600"/>
                  <a:gd name="connsiteY121" fmla="*/ 1346400 h 2541600"/>
                  <a:gd name="connsiteX122" fmla="*/ 900000 w 1425600"/>
                  <a:gd name="connsiteY122" fmla="*/ 1368000 h 2541600"/>
                  <a:gd name="connsiteX123" fmla="*/ 921600 w 1425600"/>
                  <a:gd name="connsiteY123" fmla="*/ 1382400 h 2541600"/>
                  <a:gd name="connsiteX124" fmla="*/ 964800 w 1425600"/>
                  <a:gd name="connsiteY124" fmla="*/ 1425600 h 2541600"/>
                  <a:gd name="connsiteX125" fmla="*/ 986400 w 1425600"/>
                  <a:gd name="connsiteY125" fmla="*/ 1447200 h 2541600"/>
                  <a:gd name="connsiteX126" fmla="*/ 1008000 w 1425600"/>
                  <a:gd name="connsiteY126" fmla="*/ 1454400 h 2541600"/>
                  <a:gd name="connsiteX127" fmla="*/ 1036800 w 1425600"/>
                  <a:gd name="connsiteY127" fmla="*/ 1490400 h 2541600"/>
                  <a:gd name="connsiteX128" fmla="*/ 1044000 w 1425600"/>
                  <a:gd name="connsiteY128" fmla="*/ 1519200 h 2541600"/>
                  <a:gd name="connsiteX129" fmla="*/ 1065600 w 1425600"/>
                  <a:gd name="connsiteY129" fmla="*/ 1540800 h 2541600"/>
                  <a:gd name="connsiteX130" fmla="*/ 1108800 w 1425600"/>
                  <a:gd name="connsiteY130" fmla="*/ 1576800 h 2541600"/>
                  <a:gd name="connsiteX131" fmla="*/ 1130400 w 1425600"/>
                  <a:gd name="connsiteY131" fmla="*/ 1620000 h 2541600"/>
                  <a:gd name="connsiteX132" fmla="*/ 1159200 w 1425600"/>
                  <a:gd name="connsiteY132" fmla="*/ 1663200 h 2541600"/>
                  <a:gd name="connsiteX133" fmla="*/ 1166400 w 1425600"/>
                  <a:gd name="connsiteY133" fmla="*/ 1684800 h 2541600"/>
                  <a:gd name="connsiteX134" fmla="*/ 1202400 w 1425600"/>
                  <a:gd name="connsiteY134" fmla="*/ 1735200 h 2541600"/>
                  <a:gd name="connsiteX135" fmla="*/ 1209600 w 1425600"/>
                  <a:gd name="connsiteY135" fmla="*/ 1756800 h 2541600"/>
                  <a:gd name="connsiteX136" fmla="*/ 1216800 w 1425600"/>
                  <a:gd name="connsiteY136" fmla="*/ 1785600 h 2541600"/>
                  <a:gd name="connsiteX137" fmla="*/ 1231200 w 1425600"/>
                  <a:gd name="connsiteY137" fmla="*/ 1807200 h 2541600"/>
                  <a:gd name="connsiteX138" fmla="*/ 1238400 w 1425600"/>
                  <a:gd name="connsiteY138" fmla="*/ 1836000 h 2541600"/>
                  <a:gd name="connsiteX139" fmla="*/ 1252800 w 1425600"/>
                  <a:gd name="connsiteY139" fmla="*/ 1857600 h 2541600"/>
                  <a:gd name="connsiteX140" fmla="*/ 1260000 w 1425600"/>
                  <a:gd name="connsiteY140" fmla="*/ 1929600 h 2541600"/>
                  <a:gd name="connsiteX141" fmla="*/ 1274400 w 1425600"/>
                  <a:gd name="connsiteY141" fmla="*/ 1987200 h 2541600"/>
                  <a:gd name="connsiteX142" fmla="*/ 1281600 w 1425600"/>
                  <a:gd name="connsiteY142" fmla="*/ 2059200 h 2541600"/>
                  <a:gd name="connsiteX143" fmla="*/ 1288800 w 1425600"/>
                  <a:gd name="connsiteY143" fmla="*/ 2232000 h 2541600"/>
                  <a:gd name="connsiteX144" fmla="*/ 1310400 w 1425600"/>
                  <a:gd name="connsiteY144" fmla="*/ 2368800 h 2541600"/>
                  <a:gd name="connsiteX145" fmla="*/ 1324800 w 1425600"/>
                  <a:gd name="connsiteY145" fmla="*/ 2412000 h 2541600"/>
                  <a:gd name="connsiteX146" fmla="*/ 1346400 w 1425600"/>
                  <a:gd name="connsiteY146" fmla="*/ 2440800 h 2541600"/>
                  <a:gd name="connsiteX147" fmla="*/ 1353600 w 1425600"/>
                  <a:gd name="connsiteY147" fmla="*/ 2462400 h 2541600"/>
                  <a:gd name="connsiteX148" fmla="*/ 1396800 w 1425600"/>
                  <a:gd name="connsiteY148" fmla="*/ 2498400 h 2541600"/>
                  <a:gd name="connsiteX149" fmla="*/ 1418400 w 1425600"/>
                  <a:gd name="connsiteY149" fmla="*/ 2520000 h 2541600"/>
                  <a:gd name="connsiteX150" fmla="*/ 1425600 w 1425600"/>
                  <a:gd name="connsiteY150" fmla="*/ 2541600 h 254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</a:cxnLst>
                <a:rect l="l" t="t" r="r" b="b"/>
                <a:pathLst>
                  <a:path w="1425600" h="2541600">
                    <a:moveTo>
                      <a:pt x="828000" y="0"/>
                    </a:moveTo>
                    <a:cubicBezTo>
                      <a:pt x="796800" y="4800"/>
                      <a:pt x="765487" y="8914"/>
                      <a:pt x="734400" y="14400"/>
                    </a:cubicBezTo>
                    <a:cubicBezTo>
                      <a:pt x="719020" y="17114"/>
                      <a:pt x="661491" y="34284"/>
                      <a:pt x="655200" y="36000"/>
                    </a:cubicBezTo>
                    <a:cubicBezTo>
                      <a:pt x="645653" y="38604"/>
                      <a:pt x="635845" y="40248"/>
                      <a:pt x="626400" y="43200"/>
                    </a:cubicBezTo>
                    <a:cubicBezTo>
                      <a:pt x="597424" y="52255"/>
                      <a:pt x="567153" y="58424"/>
                      <a:pt x="540000" y="72000"/>
                    </a:cubicBezTo>
                    <a:cubicBezTo>
                      <a:pt x="500254" y="91873"/>
                      <a:pt x="521725" y="84295"/>
                      <a:pt x="475200" y="93600"/>
                    </a:cubicBezTo>
                    <a:cubicBezTo>
                      <a:pt x="370607" y="156356"/>
                      <a:pt x="500390" y="76807"/>
                      <a:pt x="410400" y="136800"/>
                    </a:cubicBezTo>
                    <a:cubicBezTo>
                      <a:pt x="375057" y="160362"/>
                      <a:pt x="353792" y="166656"/>
                      <a:pt x="316800" y="194400"/>
                    </a:cubicBezTo>
                    <a:cubicBezTo>
                      <a:pt x="307200" y="201600"/>
                      <a:pt x="296920" y="207972"/>
                      <a:pt x="288000" y="216000"/>
                    </a:cubicBezTo>
                    <a:cubicBezTo>
                      <a:pt x="272863" y="229623"/>
                      <a:pt x="259200" y="244800"/>
                      <a:pt x="244800" y="259200"/>
                    </a:cubicBezTo>
                    <a:cubicBezTo>
                      <a:pt x="219940" y="284060"/>
                      <a:pt x="223152" y="278812"/>
                      <a:pt x="201600" y="309600"/>
                    </a:cubicBezTo>
                    <a:cubicBezTo>
                      <a:pt x="191675" y="323778"/>
                      <a:pt x="172800" y="352800"/>
                      <a:pt x="172800" y="352800"/>
                    </a:cubicBezTo>
                    <a:cubicBezTo>
                      <a:pt x="170400" y="362400"/>
                      <a:pt x="169498" y="372505"/>
                      <a:pt x="165600" y="381600"/>
                    </a:cubicBezTo>
                    <a:cubicBezTo>
                      <a:pt x="162191" y="389554"/>
                      <a:pt x="151817" y="394569"/>
                      <a:pt x="151200" y="403200"/>
                    </a:cubicBezTo>
                    <a:cubicBezTo>
                      <a:pt x="149237" y="430688"/>
                      <a:pt x="152837" y="474221"/>
                      <a:pt x="165600" y="504000"/>
                    </a:cubicBezTo>
                    <a:cubicBezTo>
                      <a:pt x="169828" y="513865"/>
                      <a:pt x="176231" y="522750"/>
                      <a:pt x="180000" y="532800"/>
                    </a:cubicBezTo>
                    <a:cubicBezTo>
                      <a:pt x="186921" y="551255"/>
                      <a:pt x="185697" y="565794"/>
                      <a:pt x="194400" y="583200"/>
                    </a:cubicBezTo>
                    <a:cubicBezTo>
                      <a:pt x="198270" y="590940"/>
                      <a:pt x="204930" y="597060"/>
                      <a:pt x="208800" y="604800"/>
                    </a:cubicBezTo>
                    <a:cubicBezTo>
                      <a:pt x="229640" y="646480"/>
                      <a:pt x="196654" y="607054"/>
                      <a:pt x="237600" y="648000"/>
                    </a:cubicBezTo>
                    <a:cubicBezTo>
                      <a:pt x="240000" y="655200"/>
                      <a:pt x="239433" y="664233"/>
                      <a:pt x="244800" y="669600"/>
                    </a:cubicBezTo>
                    <a:cubicBezTo>
                      <a:pt x="257038" y="681838"/>
                      <a:pt x="275762" y="686162"/>
                      <a:pt x="288000" y="698400"/>
                    </a:cubicBezTo>
                    <a:lnTo>
                      <a:pt x="309600" y="720000"/>
                    </a:lnTo>
                    <a:cubicBezTo>
                      <a:pt x="324960" y="766080"/>
                      <a:pt x="303840" y="721920"/>
                      <a:pt x="338400" y="748800"/>
                    </a:cubicBezTo>
                    <a:cubicBezTo>
                      <a:pt x="411250" y="805461"/>
                      <a:pt x="353231" y="782544"/>
                      <a:pt x="403200" y="799200"/>
                    </a:cubicBezTo>
                    <a:cubicBezTo>
                      <a:pt x="416840" y="840120"/>
                      <a:pt x="405033" y="815433"/>
                      <a:pt x="453600" y="864000"/>
                    </a:cubicBezTo>
                    <a:cubicBezTo>
                      <a:pt x="481319" y="891719"/>
                      <a:pt x="466728" y="879952"/>
                      <a:pt x="496800" y="900000"/>
                    </a:cubicBezTo>
                    <a:cubicBezTo>
                      <a:pt x="501600" y="907200"/>
                      <a:pt x="504159" y="916570"/>
                      <a:pt x="511200" y="921600"/>
                    </a:cubicBezTo>
                    <a:cubicBezTo>
                      <a:pt x="518733" y="926981"/>
                      <a:pt x="555793" y="938864"/>
                      <a:pt x="568800" y="943200"/>
                    </a:cubicBezTo>
                    <a:cubicBezTo>
                      <a:pt x="604800" y="938400"/>
                      <a:pt x="640976" y="934771"/>
                      <a:pt x="676800" y="928800"/>
                    </a:cubicBezTo>
                    <a:cubicBezTo>
                      <a:pt x="684286" y="927552"/>
                      <a:pt x="693033" y="926967"/>
                      <a:pt x="698400" y="921600"/>
                    </a:cubicBezTo>
                    <a:cubicBezTo>
                      <a:pt x="703767" y="916233"/>
                      <a:pt x="702206" y="906788"/>
                      <a:pt x="705600" y="900000"/>
                    </a:cubicBezTo>
                    <a:cubicBezTo>
                      <a:pt x="709470" y="892260"/>
                      <a:pt x="715200" y="885600"/>
                      <a:pt x="720000" y="878400"/>
                    </a:cubicBezTo>
                    <a:cubicBezTo>
                      <a:pt x="715200" y="859200"/>
                      <a:pt x="711858" y="839575"/>
                      <a:pt x="705600" y="820800"/>
                    </a:cubicBezTo>
                    <a:cubicBezTo>
                      <a:pt x="703200" y="813600"/>
                      <a:pt x="701794" y="805988"/>
                      <a:pt x="698400" y="799200"/>
                    </a:cubicBezTo>
                    <a:cubicBezTo>
                      <a:pt x="690067" y="782535"/>
                      <a:pt x="676333" y="767943"/>
                      <a:pt x="662400" y="756000"/>
                    </a:cubicBezTo>
                    <a:cubicBezTo>
                      <a:pt x="653289" y="748191"/>
                      <a:pt x="644019" y="740354"/>
                      <a:pt x="633600" y="734400"/>
                    </a:cubicBezTo>
                    <a:cubicBezTo>
                      <a:pt x="627010" y="730635"/>
                      <a:pt x="618788" y="730594"/>
                      <a:pt x="612000" y="727200"/>
                    </a:cubicBezTo>
                    <a:cubicBezTo>
                      <a:pt x="562277" y="702339"/>
                      <a:pt x="621539" y="720585"/>
                      <a:pt x="561600" y="705600"/>
                    </a:cubicBezTo>
                    <a:cubicBezTo>
                      <a:pt x="554400" y="700800"/>
                      <a:pt x="547740" y="695070"/>
                      <a:pt x="540000" y="691200"/>
                    </a:cubicBezTo>
                    <a:cubicBezTo>
                      <a:pt x="533212" y="687806"/>
                      <a:pt x="524990" y="687765"/>
                      <a:pt x="518400" y="684000"/>
                    </a:cubicBezTo>
                    <a:cubicBezTo>
                      <a:pt x="457375" y="649128"/>
                      <a:pt x="517525" y="671708"/>
                      <a:pt x="468000" y="655200"/>
                    </a:cubicBezTo>
                    <a:cubicBezTo>
                      <a:pt x="398360" y="602970"/>
                      <a:pt x="472574" y="653887"/>
                      <a:pt x="417600" y="626400"/>
                    </a:cubicBezTo>
                    <a:cubicBezTo>
                      <a:pt x="367877" y="601539"/>
                      <a:pt x="427139" y="619785"/>
                      <a:pt x="367200" y="604800"/>
                    </a:cubicBezTo>
                    <a:cubicBezTo>
                      <a:pt x="360000" y="600000"/>
                      <a:pt x="353340" y="594270"/>
                      <a:pt x="345600" y="590400"/>
                    </a:cubicBezTo>
                    <a:cubicBezTo>
                      <a:pt x="338812" y="587006"/>
                      <a:pt x="331586" y="582955"/>
                      <a:pt x="324000" y="583200"/>
                    </a:cubicBezTo>
                    <a:cubicBezTo>
                      <a:pt x="256664" y="585372"/>
                      <a:pt x="189600" y="592800"/>
                      <a:pt x="122400" y="597600"/>
                    </a:cubicBezTo>
                    <a:cubicBezTo>
                      <a:pt x="71744" y="614485"/>
                      <a:pt x="134279" y="592509"/>
                      <a:pt x="72000" y="619200"/>
                    </a:cubicBezTo>
                    <a:cubicBezTo>
                      <a:pt x="65024" y="622190"/>
                      <a:pt x="57600" y="624000"/>
                      <a:pt x="50400" y="626400"/>
                    </a:cubicBezTo>
                    <a:cubicBezTo>
                      <a:pt x="34955" y="672735"/>
                      <a:pt x="55308" y="622409"/>
                      <a:pt x="21600" y="669600"/>
                    </a:cubicBezTo>
                    <a:cubicBezTo>
                      <a:pt x="10479" y="685170"/>
                      <a:pt x="5876" y="702373"/>
                      <a:pt x="0" y="720000"/>
                    </a:cubicBezTo>
                    <a:cubicBezTo>
                      <a:pt x="4800" y="770400"/>
                      <a:pt x="8368" y="820933"/>
                      <a:pt x="14400" y="871200"/>
                    </a:cubicBezTo>
                    <a:cubicBezTo>
                      <a:pt x="15579" y="881025"/>
                      <a:pt x="17702" y="890905"/>
                      <a:pt x="21600" y="900000"/>
                    </a:cubicBezTo>
                    <a:cubicBezTo>
                      <a:pt x="25009" y="907954"/>
                      <a:pt x="32130" y="913860"/>
                      <a:pt x="36000" y="921600"/>
                    </a:cubicBezTo>
                    <a:cubicBezTo>
                      <a:pt x="39394" y="928388"/>
                      <a:pt x="38990" y="936885"/>
                      <a:pt x="43200" y="943200"/>
                    </a:cubicBezTo>
                    <a:cubicBezTo>
                      <a:pt x="48848" y="951672"/>
                      <a:pt x="57600" y="957600"/>
                      <a:pt x="64800" y="964800"/>
                    </a:cubicBezTo>
                    <a:cubicBezTo>
                      <a:pt x="67200" y="972000"/>
                      <a:pt x="67790" y="980085"/>
                      <a:pt x="72000" y="986400"/>
                    </a:cubicBezTo>
                    <a:cubicBezTo>
                      <a:pt x="89907" y="1013261"/>
                      <a:pt x="93466" y="1003081"/>
                      <a:pt x="115200" y="1022400"/>
                    </a:cubicBezTo>
                    <a:cubicBezTo>
                      <a:pt x="130421" y="1035930"/>
                      <a:pt x="141456" y="1054304"/>
                      <a:pt x="158400" y="1065600"/>
                    </a:cubicBezTo>
                    <a:cubicBezTo>
                      <a:pt x="165600" y="1070400"/>
                      <a:pt x="173568" y="1074211"/>
                      <a:pt x="180000" y="1080000"/>
                    </a:cubicBezTo>
                    <a:cubicBezTo>
                      <a:pt x="197660" y="1095894"/>
                      <a:pt x="213600" y="1113600"/>
                      <a:pt x="230400" y="1130400"/>
                    </a:cubicBezTo>
                    <a:cubicBezTo>
                      <a:pt x="240000" y="1140000"/>
                      <a:pt x="246320" y="1154907"/>
                      <a:pt x="259200" y="1159200"/>
                    </a:cubicBezTo>
                    <a:lnTo>
                      <a:pt x="280800" y="1166400"/>
                    </a:lnTo>
                    <a:cubicBezTo>
                      <a:pt x="297823" y="1183423"/>
                      <a:pt x="309648" y="1197285"/>
                      <a:pt x="331200" y="1209600"/>
                    </a:cubicBezTo>
                    <a:cubicBezTo>
                      <a:pt x="337790" y="1213365"/>
                      <a:pt x="345600" y="1214400"/>
                      <a:pt x="352800" y="1216800"/>
                    </a:cubicBezTo>
                    <a:cubicBezTo>
                      <a:pt x="355200" y="1224000"/>
                      <a:pt x="355259" y="1232474"/>
                      <a:pt x="360000" y="1238400"/>
                    </a:cubicBezTo>
                    <a:cubicBezTo>
                      <a:pt x="365406" y="1245157"/>
                      <a:pt x="374952" y="1247260"/>
                      <a:pt x="381600" y="1252800"/>
                    </a:cubicBezTo>
                    <a:cubicBezTo>
                      <a:pt x="417555" y="1282763"/>
                      <a:pt x="386840" y="1268947"/>
                      <a:pt x="424800" y="1281600"/>
                    </a:cubicBezTo>
                    <a:cubicBezTo>
                      <a:pt x="483247" y="1340047"/>
                      <a:pt x="407513" y="1271722"/>
                      <a:pt x="475200" y="1310400"/>
                    </a:cubicBezTo>
                    <a:cubicBezTo>
                      <a:pt x="497440" y="1323108"/>
                      <a:pt x="495808" y="1336284"/>
                      <a:pt x="511200" y="1353600"/>
                    </a:cubicBezTo>
                    <a:cubicBezTo>
                      <a:pt x="524730" y="1368821"/>
                      <a:pt x="537456" y="1385504"/>
                      <a:pt x="554400" y="1396800"/>
                    </a:cubicBezTo>
                    <a:cubicBezTo>
                      <a:pt x="561600" y="1401600"/>
                      <a:pt x="569532" y="1405451"/>
                      <a:pt x="576000" y="1411200"/>
                    </a:cubicBezTo>
                    <a:lnTo>
                      <a:pt x="640800" y="1476000"/>
                    </a:lnTo>
                    <a:cubicBezTo>
                      <a:pt x="717910" y="1553110"/>
                      <a:pt x="598835" y="1436072"/>
                      <a:pt x="691200" y="1519200"/>
                    </a:cubicBezTo>
                    <a:cubicBezTo>
                      <a:pt x="706337" y="1532823"/>
                      <a:pt x="720000" y="1548000"/>
                      <a:pt x="734400" y="1562400"/>
                    </a:cubicBezTo>
                    <a:lnTo>
                      <a:pt x="756000" y="1584000"/>
                    </a:lnTo>
                    <a:cubicBezTo>
                      <a:pt x="758400" y="1591200"/>
                      <a:pt x="758459" y="1599674"/>
                      <a:pt x="763200" y="1605600"/>
                    </a:cubicBezTo>
                    <a:cubicBezTo>
                      <a:pt x="768606" y="1612357"/>
                      <a:pt x="778681" y="1613881"/>
                      <a:pt x="784800" y="1620000"/>
                    </a:cubicBezTo>
                    <a:cubicBezTo>
                      <a:pt x="790919" y="1626119"/>
                      <a:pt x="794400" y="1634400"/>
                      <a:pt x="799200" y="1641600"/>
                    </a:cubicBezTo>
                    <a:cubicBezTo>
                      <a:pt x="796800" y="1670400"/>
                      <a:pt x="795585" y="1699323"/>
                      <a:pt x="792000" y="1728000"/>
                    </a:cubicBezTo>
                    <a:cubicBezTo>
                      <a:pt x="790773" y="1737819"/>
                      <a:pt x="790475" y="1748693"/>
                      <a:pt x="784800" y="1756800"/>
                    </a:cubicBezTo>
                    <a:cubicBezTo>
                      <a:pt x="763223" y="1787624"/>
                      <a:pt x="746756" y="1796562"/>
                      <a:pt x="720000" y="1814400"/>
                    </a:cubicBezTo>
                    <a:cubicBezTo>
                      <a:pt x="706360" y="1855320"/>
                      <a:pt x="718167" y="1830633"/>
                      <a:pt x="669600" y="1879200"/>
                    </a:cubicBezTo>
                    <a:lnTo>
                      <a:pt x="648000" y="1900800"/>
                    </a:lnTo>
                    <a:cubicBezTo>
                      <a:pt x="640800" y="1908000"/>
                      <a:pt x="634872" y="1916752"/>
                      <a:pt x="626400" y="1922400"/>
                    </a:cubicBezTo>
                    <a:lnTo>
                      <a:pt x="604800" y="1936800"/>
                    </a:lnTo>
                    <a:cubicBezTo>
                      <a:pt x="596896" y="1948656"/>
                      <a:pt x="572620" y="1991188"/>
                      <a:pt x="554400" y="2001600"/>
                    </a:cubicBezTo>
                    <a:cubicBezTo>
                      <a:pt x="545808" y="2006510"/>
                      <a:pt x="535200" y="2006400"/>
                      <a:pt x="525600" y="2008800"/>
                    </a:cubicBezTo>
                    <a:cubicBezTo>
                      <a:pt x="518400" y="2013600"/>
                      <a:pt x="512636" y="2022660"/>
                      <a:pt x="504000" y="2023200"/>
                    </a:cubicBezTo>
                    <a:cubicBezTo>
                      <a:pt x="468515" y="2025418"/>
                      <a:pt x="400684" y="2014612"/>
                      <a:pt x="360000" y="2008800"/>
                    </a:cubicBezTo>
                    <a:cubicBezTo>
                      <a:pt x="352800" y="2004000"/>
                      <a:pt x="346140" y="1998270"/>
                      <a:pt x="338400" y="1994400"/>
                    </a:cubicBezTo>
                    <a:cubicBezTo>
                      <a:pt x="331612" y="1991006"/>
                      <a:pt x="323115" y="1991410"/>
                      <a:pt x="316800" y="1987200"/>
                    </a:cubicBezTo>
                    <a:cubicBezTo>
                      <a:pt x="308328" y="1981552"/>
                      <a:pt x="303672" y="1971248"/>
                      <a:pt x="295200" y="1965600"/>
                    </a:cubicBezTo>
                    <a:cubicBezTo>
                      <a:pt x="288885" y="1961390"/>
                      <a:pt x="280388" y="1961794"/>
                      <a:pt x="273600" y="1958400"/>
                    </a:cubicBezTo>
                    <a:cubicBezTo>
                      <a:pt x="235509" y="1939354"/>
                      <a:pt x="267555" y="1948939"/>
                      <a:pt x="230400" y="1922400"/>
                    </a:cubicBezTo>
                    <a:cubicBezTo>
                      <a:pt x="221666" y="1916161"/>
                      <a:pt x="209981" y="1914705"/>
                      <a:pt x="201600" y="1908000"/>
                    </a:cubicBezTo>
                    <a:cubicBezTo>
                      <a:pt x="83647" y="1813638"/>
                      <a:pt x="222824" y="1914824"/>
                      <a:pt x="129600" y="1821600"/>
                    </a:cubicBezTo>
                    <a:lnTo>
                      <a:pt x="108000" y="1800000"/>
                    </a:lnTo>
                    <a:cubicBezTo>
                      <a:pt x="105600" y="1792800"/>
                      <a:pt x="105541" y="1784326"/>
                      <a:pt x="100800" y="1778400"/>
                    </a:cubicBezTo>
                    <a:cubicBezTo>
                      <a:pt x="95394" y="1771643"/>
                      <a:pt x="79612" y="1772644"/>
                      <a:pt x="79200" y="1764000"/>
                    </a:cubicBezTo>
                    <a:cubicBezTo>
                      <a:pt x="77019" y="1718200"/>
                      <a:pt x="87405" y="1672631"/>
                      <a:pt x="93600" y="1627200"/>
                    </a:cubicBezTo>
                    <a:cubicBezTo>
                      <a:pt x="94625" y="1619680"/>
                      <a:pt x="97406" y="1612388"/>
                      <a:pt x="100800" y="1605600"/>
                    </a:cubicBezTo>
                    <a:cubicBezTo>
                      <a:pt x="104670" y="1597860"/>
                      <a:pt x="109081" y="1590119"/>
                      <a:pt x="115200" y="1584000"/>
                    </a:cubicBezTo>
                    <a:cubicBezTo>
                      <a:pt x="121319" y="1577881"/>
                      <a:pt x="129600" y="1574400"/>
                      <a:pt x="136800" y="1569600"/>
                    </a:cubicBezTo>
                    <a:cubicBezTo>
                      <a:pt x="139200" y="1562400"/>
                      <a:pt x="139790" y="1554315"/>
                      <a:pt x="144000" y="1548000"/>
                    </a:cubicBezTo>
                    <a:cubicBezTo>
                      <a:pt x="167591" y="1512614"/>
                      <a:pt x="160636" y="1538564"/>
                      <a:pt x="187200" y="1512000"/>
                    </a:cubicBezTo>
                    <a:cubicBezTo>
                      <a:pt x="195685" y="1503515"/>
                      <a:pt x="201825" y="1492965"/>
                      <a:pt x="208800" y="1483200"/>
                    </a:cubicBezTo>
                    <a:cubicBezTo>
                      <a:pt x="213830" y="1476159"/>
                      <a:pt x="216443" y="1467006"/>
                      <a:pt x="223200" y="1461600"/>
                    </a:cubicBezTo>
                    <a:cubicBezTo>
                      <a:pt x="229126" y="1456859"/>
                      <a:pt x="237600" y="1456800"/>
                      <a:pt x="244800" y="1454400"/>
                    </a:cubicBezTo>
                    <a:cubicBezTo>
                      <a:pt x="260903" y="1430246"/>
                      <a:pt x="259147" y="1427687"/>
                      <a:pt x="288000" y="1411200"/>
                    </a:cubicBezTo>
                    <a:cubicBezTo>
                      <a:pt x="294590" y="1407435"/>
                      <a:pt x="302812" y="1407394"/>
                      <a:pt x="309600" y="1404000"/>
                    </a:cubicBezTo>
                    <a:cubicBezTo>
                      <a:pt x="317340" y="1400130"/>
                      <a:pt x="323687" y="1393893"/>
                      <a:pt x="331200" y="1389600"/>
                    </a:cubicBezTo>
                    <a:cubicBezTo>
                      <a:pt x="340519" y="1384275"/>
                      <a:pt x="350681" y="1380525"/>
                      <a:pt x="360000" y="1375200"/>
                    </a:cubicBezTo>
                    <a:cubicBezTo>
                      <a:pt x="367513" y="1370907"/>
                      <a:pt x="373860" y="1364670"/>
                      <a:pt x="381600" y="1360800"/>
                    </a:cubicBezTo>
                    <a:cubicBezTo>
                      <a:pt x="388388" y="1357406"/>
                      <a:pt x="396224" y="1356590"/>
                      <a:pt x="403200" y="1353600"/>
                    </a:cubicBezTo>
                    <a:cubicBezTo>
                      <a:pt x="465479" y="1326909"/>
                      <a:pt x="402944" y="1348885"/>
                      <a:pt x="453600" y="1332000"/>
                    </a:cubicBezTo>
                    <a:cubicBezTo>
                      <a:pt x="523240" y="1279770"/>
                      <a:pt x="449026" y="1330687"/>
                      <a:pt x="504000" y="1303200"/>
                    </a:cubicBezTo>
                    <a:cubicBezTo>
                      <a:pt x="553723" y="1278339"/>
                      <a:pt x="494461" y="1296585"/>
                      <a:pt x="554400" y="1281600"/>
                    </a:cubicBezTo>
                    <a:cubicBezTo>
                      <a:pt x="561600" y="1276800"/>
                      <a:pt x="567712" y="1269687"/>
                      <a:pt x="576000" y="1267200"/>
                    </a:cubicBezTo>
                    <a:cubicBezTo>
                      <a:pt x="636554" y="1249034"/>
                      <a:pt x="728734" y="1269746"/>
                      <a:pt x="777600" y="1274400"/>
                    </a:cubicBezTo>
                    <a:cubicBezTo>
                      <a:pt x="831892" y="1292497"/>
                      <a:pt x="764970" y="1268085"/>
                      <a:pt x="820800" y="1296000"/>
                    </a:cubicBezTo>
                    <a:cubicBezTo>
                      <a:pt x="827588" y="1299394"/>
                      <a:pt x="835200" y="1300800"/>
                      <a:pt x="842400" y="1303200"/>
                    </a:cubicBezTo>
                    <a:cubicBezTo>
                      <a:pt x="856800" y="1317600"/>
                      <a:pt x="874304" y="1329456"/>
                      <a:pt x="885600" y="1346400"/>
                    </a:cubicBezTo>
                    <a:cubicBezTo>
                      <a:pt x="890400" y="1353600"/>
                      <a:pt x="893881" y="1361881"/>
                      <a:pt x="900000" y="1368000"/>
                    </a:cubicBezTo>
                    <a:cubicBezTo>
                      <a:pt x="906119" y="1374119"/>
                      <a:pt x="915132" y="1376651"/>
                      <a:pt x="921600" y="1382400"/>
                    </a:cubicBezTo>
                    <a:cubicBezTo>
                      <a:pt x="936821" y="1395930"/>
                      <a:pt x="950400" y="1411200"/>
                      <a:pt x="964800" y="1425600"/>
                    </a:cubicBezTo>
                    <a:cubicBezTo>
                      <a:pt x="972000" y="1432800"/>
                      <a:pt x="976740" y="1443980"/>
                      <a:pt x="986400" y="1447200"/>
                    </a:cubicBezTo>
                    <a:lnTo>
                      <a:pt x="1008000" y="1454400"/>
                    </a:lnTo>
                    <a:cubicBezTo>
                      <a:pt x="1031538" y="1525014"/>
                      <a:pt x="993377" y="1425265"/>
                      <a:pt x="1036800" y="1490400"/>
                    </a:cubicBezTo>
                    <a:cubicBezTo>
                      <a:pt x="1042289" y="1498634"/>
                      <a:pt x="1039090" y="1510608"/>
                      <a:pt x="1044000" y="1519200"/>
                    </a:cubicBezTo>
                    <a:cubicBezTo>
                      <a:pt x="1049052" y="1528041"/>
                      <a:pt x="1059081" y="1532978"/>
                      <a:pt x="1065600" y="1540800"/>
                    </a:cubicBezTo>
                    <a:cubicBezTo>
                      <a:pt x="1094677" y="1575692"/>
                      <a:pt x="1061441" y="1553120"/>
                      <a:pt x="1108800" y="1576800"/>
                    </a:cubicBezTo>
                    <a:cubicBezTo>
                      <a:pt x="1126897" y="1631092"/>
                      <a:pt x="1102485" y="1564170"/>
                      <a:pt x="1130400" y="1620000"/>
                    </a:cubicBezTo>
                    <a:cubicBezTo>
                      <a:pt x="1151240" y="1661680"/>
                      <a:pt x="1118254" y="1622254"/>
                      <a:pt x="1159200" y="1663200"/>
                    </a:cubicBezTo>
                    <a:cubicBezTo>
                      <a:pt x="1161600" y="1670400"/>
                      <a:pt x="1162190" y="1678485"/>
                      <a:pt x="1166400" y="1684800"/>
                    </a:cubicBezTo>
                    <a:cubicBezTo>
                      <a:pt x="1205911" y="1744066"/>
                      <a:pt x="1172567" y="1665589"/>
                      <a:pt x="1202400" y="1735200"/>
                    </a:cubicBezTo>
                    <a:cubicBezTo>
                      <a:pt x="1205390" y="1742176"/>
                      <a:pt x="1207515" y="1749503"/>
                      <a:pt x="1209600" y="1756800"/>
                    </a:cubicBezTo>
                    <a:cubicBezTo>
                      <a:pt x="1212318" y="1766315"/>
                      <a:pt x="1212902" y="1776505"/>
                      <a:pt x="1216800" y="1785600"/>
                    </a:cubicBezTo>
                    <a:cubicBezTo>
                      <a:pt x="1220209" y="1793554"/>
                      <a:pt x="1226400" y="1800000"/>
                      <a:pt x="1231200" y="1807200"/>
                    </a:cubicBezTo>
                    <a:cubicBezTo>
                      <a:pt x="1233600" y="1816800"/>
                      <a:pt x="1234502" y="1826905"/>
                      <a:pt x="1238400" y="1836000"/>
                    </a:cubicBezTo>
                    <a:cubicBezTo>
                      <a:pt x="1241809" y="1843954"/>
                      <a:pt x="1250854" y="1849168"/>
                      <a:pt x="1252800" y="1857600"/>
                    </a:cubicBezTo>
                    <a:cubicBezTo>
                      <a:pt x="1258224" y="1881102"/>
                      <a:pt x="1256035" y="1905808"/>
                      <a:pt x="1260000" y="1929600"/>
                    </a:cubicBezTo>
                    <a:cubicBezTo>
                      <a:pt x="1263254" y="1949122"/>
                      <a:pt x="1269600" y="1968000"/>
                      <a:pt x="1274400" y="1987200"/>
                    </a:cubicBezTo>
                    <a:cubicBezTo>
                      <a:pt x="1276800" y="2011200"/>
                      <a:pt x="1280184" y="2035122"/>
                      <a:pt x="1281600" y="2059200"/>
                    </a:cubicBezTo>
                    <a:cubicBezTo>
                      <a:pt x="1284985" y="2116750"/>
                      <a:pt x="1284378" y="2174520"/>
                      <a:pt x="1288800" y="2232000"/>
                    </a:cubicBezTo>
                    <a:cubicBezTo>
                      <a:pt x="1291519" y="2267341"/>
                      <a:pt x="1297931" y="2327235"/>
                      <a:pt x="1310400" y="2368800"/>
                    </a:cubicBezTo>
                    <a:cubicBezTo>
                      <a:pt x="1314762" y="2383339"/>
                      <a:pt x="1318012" y="2398424"/>
                      <a:pt x="1324800" y="2412000"/>
                    </a:cubicBezTo>
                    <a:cubicBezTo>
                      <a:pt x="1330167" y="2422733"/>
                      <a:pt x="1339200" y="2431200"/>
                      <a:pt x="1346400" y="2440800"/>
                    </a:cubicBezTo>
                    <a:cubicBezTo>
                      <a:pt x="1348800" y="2448000"/>
                      <a:pt x="1349390" y="2456085"/>
                      <a:pt x="1353600" y="2462400"/>
                    </a:cubicBezTo>
                    <a:cubicBezTo>
                      <a:pt x="1369376" y="2486064"/>
                      <a:pt x="1376877" y="2481798"/>
                      <a:pt x="1396800" y="2498400"/>
                    </a:cubicBezTo>
                    <a:cubicBezTo>
                      <a:pt x="1404622" y="2504919"/>
                      <a:pt x="1411200" y="2512800"/>
                      <a:pt x="1418400" y="2520000"/>
                    </a:cubicBezTo>
                    <a:lnTo>
                      <a:pt x="1425600" y="2541600"/>
                    </a:lnTo>
                  </a:path>
                </a:pathLst>
              </a:cu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 w="28575">
                    <a:solidFill>
                      <a:schemeClr val="tx1"/>
                    </a:solidFill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9" name="Arrow: Curved Left 8">
                <a:extLst>
                  <a:ext uri="{FF2B5EF4-FFF2-40B4-BE49-F238E27FC236}">
                    <a16:creationId xmlns:a16="http://schemas.microsoft.com/office/drawing/2014/main" id="{8E58CA30-FC39-4DA3-80DB-FC177BD14182}"/>
                  </a:ext>
                </a:extLst>
              </p:cNvPr>
              <p:cNvSpPr/>
              <p:nvPr/>
            </p:nvSpPr>
            <p:spPr bwMode="auto">
              <a:xfrm rot="20993048">
                <a:off x="6108138" y="1524075"/>
                <a:ext cx="533400" cy="4065451"/>
              </a:xfrm>
              <a:prstGeom prst="curvedLeftArrow">
                <a:avLst/>
              </a:prstGeom>
              <a:solidFill>
                <a:srgbClr val="FFFF4B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5394F04-77ED-4EF5-802B-C90C1E08BFBD}"/>
              </a:ext>
            </a:extLst>
          </p:cNvPr>
          <p:cNvSpPr/>
          <p:nvPr/>
        </p:nvSpPr>
        <p:spPr bwMode="auto">
          <a:xfrm>
            <a:off x="4309800" y="5562600"/>
            <a:ext cx="1905000" cy="533400"/>
          </a:xfrm>
          <a:prstGeom prst="ellipse">
            <a:avLst/>
          </a:prstGeom>
          <a:gradFill flip="none" rotWithShape="1">
            <a:gsLst>
              <a:gs pos="0">
                <a:srgbClr val="FAFC30"/>
              </a:gs>
              <a:gs pos="37000">
                <a:srgbClr val="F5840C"/>
              </a:gs>
              <a:gs pos="85000">
                <a:srgbClr val="1B0E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Resolution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A14FCCA5-C1B0-4B41-B9D9-98BB0EB49D8E}"/>
              </a:ext>
            </a:extLst>
          </p:cNvPr>
          <p:cNvSpPr/>
          <p:nvPr/>
        </p:nvSpPr>
        <p:spPr bwMode="auto">
          <a:xfrm rot="20606185">
            <a:off x="2650199" y="1614547"/>
            <a:ext cx="2895600" cy="838200"/>
          </a:xfrm>
          <a:prstGeom prst="cloud">
            <a:avLst/>
          </a:prstGeom>
          <a:gradFill flip="none" rotWithShape="1">
            <a:gsLst>
              <a:gs pos="0">
                <a:srgbClr val="462502"/>
              </a:gs>
              <a:gs pos="18000">
                <a:srgbClr val="3A1F01"/>
              </a:gs>
              <a:gs pos="100000">
                <a:schemeClr val="tx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The Situation</a:t>
            </a:r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EF0E200E-4029-4C51-8752-3FE4EE38630D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800"/>
            <a:ext cx="1676400" cy="457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8607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03"/>
    </mc:Choice>
    <mc:Fallback xmlns="">
      <p:transition spd="slow" advTm="60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 Laid Flat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A18569-629E-4630-B1BB-DA32323170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829" y="1066800"/>
            <a:ext cx="6924649" cy="5060950"/>
          </a:xfrm>
          <a:prstGeom prst="rect">
            <a:avLst/>
          </a:prstGeom>
        </p:spPr>
      </p:pic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487A6A44-5938-4A08-ABA6-6380108EEE4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00798"/>
            <a:ext cx="18288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3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92"/>
    </mc:Choice>
    <mc:Fallback xmlns="">
      <p:transition spd="slow" advTm="30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D1E40C-E594-483D-9D70-41AA260A44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1" y="1074356"/>
            <a:ext cx="7079390" cy="5174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1:  Design Stage 1 </a:t>
            </a:r>
            <a:r>
              <a:rPr lang="en-US" sz="2400" dirty="0"/>
              <a:t>(Problem Identification)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2781300" y="1600200"/>
            <a:ext cx="3543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752062-99D6-4F36-B138-EBBAE4FF3099}"/>
              </a:ext>
            </a:extLst>
          </p:cNvPr>
          <p:cNvCxnSpPr>
            <a:cxnSpLocks/>
          </p:cNvCxnSpPr>
          <p:nvPr/>
        </p:nvCxnSpPr>
        <p:spPr bwMode="auto">
          <a:xfrm>
            <a:off x="6324600" y="1600200"/>
            <a:ext cx="1752600" cy="3048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365-D376-4739-9B0C-A92591E60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1028700" y="1600200"/>
            <a:ext cx="1752600" cy="3124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3DF25-37D4-49BB-9E0A-02CBF18D04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028700" y="4686822"/>
            <a:ext cx="571500" cy="29475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26E34-468C-460A-9B78-B6D887C2E9FA}"/>
              </a:ext>
            </a:extLst>
          </p:cNvPr>
          <p:cNvCxnSpPr>
            <a:cxnSpLocks/>
          </p:cNvCxnSpPr>
          <p:nvPr/>
        </p:nvCxnSpPr>
        <p:spPr bwMode="auto">
          <a:xfrm flipV="1">
            <a:off x="7467600" y="4671818"/>
            <a:ext cx="609600" cy="233557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048000" y="2362200"/>
            <a:ext cx="2971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9323" y="2362200"/>
            <a:ext cx="1506777" cy="26471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992138" y="2348239"/>
            <a:ext cx="1475462" cy="2557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22361BC5-D192-4F4C-A5E5-D451C142069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6477000"/>
            <a:ext cx="1905001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97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15"/>
    </mc:Choice>
    <mc:Fallback xmlns="">
      <p:transition spd="slow" advTm="69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C01E3-6134-425C-938D-B5EE986B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1 Method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4EE7E-8077-4F43-8758-96379C09E4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Problem Identification Five-step guideline:</a:t>
            </a:r>
          </a:p>
          <a:p>
            <a:r>
              <a:rPr lang="en-US" dirty="0"/>
              <a:t>Step 1: Clearly state the starting situation or issue</a:t>
            </a:r>
          </a:p>
          <a:p>
            <a:r>
              <a:rPr lang="en-US" dirty="0"/>
              <a:t>Step 2:  Zoom out to define the General Problem</a:t>
            </a:r>
          </a:p>
          <a:p>
            <a:r>
              <a:rPr lang="en-US" dirty="0"/>
              <a:t>Step 3: Draft a neutral problem statement</a:t>
            </a:r>
          </a:p>
          <a:p>
            <a:r>
              <a:rPr lang="en-US" dirty="0"/>
              <a:t>Step 4: Zoom in, layer-by-layer, to a root cause</a:t>
            </a:r>
          </a:p>
          <a:p>
            <a:r>
              <a:rPr lang="en-US" dirty="0"/>
              <a:t>Step 5: Identify the Principal Adopter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0439A-4782-4328-A741-9DE3DF0AC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C833A5E1-3C1D-49B8-B593-C986E0BAB0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752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4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57"/>
    </mc:Choice>
    <mc:Fallback xmlns="">
      <p:transition spd="slow" advTm="576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9E0D47-6A83-4B82-8736-EB73727DAF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1" y="1074356"/>
            <a:ext cx="7079390" cy="5174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2:  Design Stage 2 </a:t>
            </a:r>
            <a:r>
              <a:rPr lang="en-US" sz="2800" dirty="0"/>
              <a:t>(Solution Formulation)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3314700" y="3124200"/>
            <a:ext cx="2400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752062-99D6-4F36-B138-EBBAE4FF3099}"/>
              </a:ext>
            </a:extLst>
          </p:cNvPr>
          <p:cNvCxnSpPr>
            <a:cxnSpLocks/>
          </p:cNvCxnSpPr>
          <p:nvPr/>
        </p:nvCxnSpPr>
        <p:spPr bwMode="auto">
          <a:xfrm>
            <a:off x="5715000" y="3148666"/>
            <a:ext cx="1165236" cy="2026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365-D376-4739-9B0C-A92591E60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2148605" y="3169170"/>
            <a:ext cx="1166095" cy="207869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3DF25-37D4-49BB-9E0A-02CBF18D04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612595" y="4940626"/>
            <a:ext cx="571500" cy="29475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26E34-468C-460A-9B78-B6D887C2E9FA}"/>
              </a:ext>
            </a:extLst>
          </p:cNvPr>
          <p:cNvCxnSpPr>
            <a:cxnSpLocks/>
          </p:cNvCxnSpPr>
          <p:nvPr/>
        </p:nvCxnSpPr>
        <p:spPr bwMode="auto">
          <a:xfrm flipV="1">
            <a:off x="6880236" y="4923491"/>
            <a:ext cx="587364" cy="251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048000" y="2362200"/>
            <a:ext cx="2971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1579323" y="2362200"/>
            <a:ext cx="1506777" cy="264712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992138" y="2348239"/>
            <a:ext cx="1475462" cy="255713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D431DA1A-9214-4156-86BB-3A736CBC7B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0" y="6513130"/>
            <a:ext cx="1793311" cy="3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9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217"/>
    </mc:Choice>
    <mc:Fallback xmlns="">
      <p:transition spd="slow" advTm="632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0C01E3-6134-425C-938D-B5EE986BF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2 Method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4EE7E-8077-4F43-8758-96379C09E4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990600"/>
            <a:ext cx="7772400" cy="4876800"/>
          </a:xfrm>
        </p:spPr>
        <p:txBody>
          <a:bodyPr/>
          <a:lstStyle/>
          <a:p>
            <a:r>
              <a:rPr lang="en-US" sz="2400" dirty="0"/>
              <a:t>Step 1: Describe a specific Target Adopter persona.</a:t>
            </a:r>
          </a:p>
          <a:p>
            <a:pPr lvl="1"/>
            <a:r>
              <a:rPr lang="en-US" sz="2000" dirty="0"/>
              <a:t>Identify Principal Adopter’s current BATNO (Best Alternative To a New Option).</a:t>
            </a:r>
          </a:p>
          <a:p>
            <a:pPr lvl="1"/>
            <a:r>
              <a:rPr lang="en-US" sz="2000" dirty="0"/>
              <a:t>Perform open-ended interviews to obtain insight.</a:t>
            </a:r>
          </a:p>
          <a:p>
            <a:pPr lvl="1"/>
            <a:r>
              <a:rPr lang="en-US" sz="2000" dirty="0"/>
              <a:t>Craft personas from the unmet or under-met needs, wants and/or desires uncovered during the interviews.</a:t>
            </a:r>
          </a:p>
          <a:p>
            <a:pPr lvl="1"/>
            <a:r>
              <a:rPr lang="en-US" sz="2000" dirty="0"/>
              <a:t>Select a Target Adopter persona.</a:t>
            </a:r>
          </a:p>
          <a:p>
            <a:r>
              <a:rPr lang="en-US" sz="2400" dirty="0"/>
              <a:t>Step 2: Determine a solution approach.</a:t>
            </a:r>
          </a:p>
          <a:p>
            <a:pPr lvl="1"/>
            <a:r>
              <a:rPr lang="en-US" sz="2000" dirty="0"/>
              <a:t>What are the solution’s “guiding principles”?</a:t>
            </a:r>
          </a:p>
          <a:p>
            <a:r>
              <a:rPr lang="en-US" sz="2400" dirty="0"/>
              <a:t>Step 3: Craft a detailed solution.</a:t>
            </a:r>
          </a:p>
          <a:p>
            <a:r>
              <a:rPr lang="en-US" sz="2400" dirty="0"/>
              <a:t>Step 4: Establish a clear value proposition.</a:t>
            </a:r>
          </a:p>
          <a:p>
            <a:r>
              <a:rPr lang="en-US" sz="2400" dirty="0"/>
              <a:t>Step 5: Quantify the Target Adopter group size.</a:t>
            </a:r>
          </a:p>
          <a:p>
            <a:pPr lvl="1"/>
            <a:r>
              <a:rPr lang="en-US" sz="2000" dirty="0"/>
              <a:t>Often defer this step until needed in Level 3 (Execution Planning)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C0439A-4782-4328-A741-9DE3DF0ACE3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473AD1AC-D915-4099-A108-D8D2A767B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4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433"/>
    </mc:Choice>
    <mc:Fallback xmlns="">
      <p:transition spd="slow" advTm="157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C0D75-C329-4562-9CE7-8BF63507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Value Proposition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70E17655-7D46-4D1D-81AF-51AD429F32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Value Proposition represents the convergence of the Problem with the Solution</a:t>
            </a:r>
          </a:p>
          <a:p>
            <a:pPr lvl="1"/>
            <a:r>
              <a:rPr lang="en-US" dirty="0"/>
              <a:t>Feature or Attribute of Innovation Must Connect with Adopter’s Need/Want/Desire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4FF97-91A9-4BFD-B675-2B67F313674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39DF069-65B6-45A6-8DF2-F9A8A3299A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3124200"/>
            <a:ext cx="8480168" cy="1630802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BBBC328-61C2-4B4E-A37C-7E516852C381}"/>
              </a:ext>
            </a:extLst>
          </p:cNvPr>
          <p:cNvGrpSpPr/>
          <p:nvPr/>
        </p:nvGrpSpPr>
        <p:grpSpPr>
          <a:xfrm>
            <a:off x="3009901" y="4800600"/>
            <a:ext cx="3924299" cy="924215"/>
            <a:chOff x="2857501" y="4643965"/>
            <a:chExt cx="3924299" cy="924215"/>
          </a:xfrm>
        </p:grpSpPr>
        <p:sp>
          <p:nvSpPr>
            <p:cNvPr id="7" name="Arrow: Curved Up 6">
              <a:extLst>
                <a:ext uri="{FF2B5EF4-FFF2-40B4-BE49-F238E27FC236}">
                  <a16:creationId xmlns:a16="http://schemas.microsoft.com/office/drawing/2014/main" id="{C15AC65D-BD6F-4FC3-B499-58C06936283A}"/>
                </a:ext>
              </a:extLst>
            </p:cNvPr>
            <p:cNvSpPr/>
            <p:nvPr/>
          </p:nvSpPr>
          <p:spPr bwMode="auto">
            <a:xfrm rot="328957" flipH="1">
              <a:off x="2857501" y="4729980"/>
              <a:ext cx="3733800" cy="838200"/>
            </a:xfrm>
            <a:prstGeom prst="curvedUpArrow">
              <a:avLst/>
            </a:prstGeom>
            <a:solidFill>
              <a:srgbClr val="912D0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F55B2721-5E41-4A24-BB0B-F34991293965}"/>
                </a:ext>
              </a:extLst>
            </p:cNvPr>
            <p:cNvSpPr/>
            <p:nvPr/>
          </p:nvSpPr>
          <p:spPr bwMode="auto">
            <a:xfrm>
              <a:off x="6248400" y="4643965"/>
              <a:ext cx="533400" cy="248619"/>
            </a:xfrm>
            <a:prstGeom prst="triangle">
              <a:avLst/>
            </a:prstGeom>
            <a:solidFill>
              <a:srgbClr val="912D0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E0FA810-3734-4A47-8928-26CF56E6689F}"/>
              </a:ext>
            </a:extLst>
          </p:cNvPr>
          <p:cNvSpPr txBox="1"/>
          <p:nvPr/>
        </p:nvSpPr>
        <p:spPr>
          <a:xfrm>
            <a:off x="4379099" y="5158858"/>
            <a:ext cx="1366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912D01"/>
                </a:solidFill>
              </a:rPr>
              <a:t>Must connect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B655CA6E-9B00-423A-9784-6704D912314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52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921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24"/>
    </mc:Choice>
    <mc:Fallback xmlns="">
      <p:transition spd="slow" advTm="390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CBF9AC-0ADF-4114-A173-9DFD386770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1" y="1074356"/>
            <a:ext cx="7079390" cy="5174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3:  Execution Stage 1 (The Plan)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3314700" y="3124200"/>
            <a:ext cx="24003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2752062-99D6-4F36-B138-EBBAE4FF3099}"/>
              </a:ext>
            </a:extLst>
          </p:cNvPr>
          <p:cNvCxnSpPr>
            <a:cxnSpLocks/>
          </p:cNvCxnSpPr>
          <p:nvPr/>
        </p:nvCxnSpPr>
        <p:spPr bwMode="auto">
          <a:xfrm>
            <a:off x="5715000" y="3148666"/>
            <a:ext cx="1165236" cy="202649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DB82365-D376-4739-9B0C-A92591E600A7}"/>
              </a:ext>
            </a:extLst>
          </p:cNvPr>
          <p:cNvCxnSpPr>
            <a:cxnSpLocks/>
          </p:cNvCxnSpPr>
          <p:nvPr/>
        </p:nvCxnSpPr>
        <p:spPr bwMode="auto">
          <a:xfrm flipH="1">
            <a:off x="2197124" y="3169170"/>
            <a:ext cx="1117577" cy="202391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63DF25-37D4-49BB-9E0A-02CBF18D04D6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197124" y="5212250"/>
            <a:ext cx="656292" cy="3095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026E34-468C-460A-9B78-B6D887C2E9FA}"/>
              </a:ext>
            </a:extLst>
          </p:cNvPr>
          <p:cNvCxnSpPr>
            <a:cxnSpLocks/>
          </p:cNvCxnSpPr>
          <p:nvPr/>
        </p:nvCxnSpPr>
        <p:spPr bwMode="auto">
          <a:xfrm flipV="1">
            <a:off x="6208959" y="5175164"/>
            <a:ext cx="676023" cy="2962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657600" y="4019811"/>
            <a:ext cx="1752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3416" y="4058590"/>
            <a:ext cx="804185" cy="1412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404774" y="4019811"/>
            <a:ext cx="804185" cy="14486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F2BA516-7143-4237-9E85-54F602B004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513130"/>
            <a:ext cx="1676400" cy="3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1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49"/>
    </mc:Choice>
    <mc:Fallback xmlns="">
      <p:transition spd="slow" advTm="509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AC5762-ED3A-453A-B559-3095AB30FB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Outcome of Execution Stage 1 (Plan)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3B31AF-67D1-4F81-A03C-734CB5787C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Actionable plan</a:t>
            </a:r>
          </a:p>
          <a:p>
            <a:pPr lvl="1"/>
            <a:r>
              <a:rPr lang="en-US" dirty="0"/>
              <a:t>For both </a:t>
            </a:r>
            <a:r>
              <a:rPr lang="en-US" i="1" dirty="0"/>
              <a:t>creating</a:t>
            </a:r>
            <a:r>
              <a:rPr lang="en-US" dirty="0"/>
              <a:t> the innovation and </a:t>
            </a:r>
            <a:r>
              <a:rPr lang="en-US" i="1" dirty="0"/>
              <a:t>delivering</a:t>
            </a:r>
            <a:r>
              <a:rPr lang="en-US" dirty="0"/>
              <a:t> it to the adopter</a:t>
            </a:r>
          </a:p>
          <a:p>
            <a:pPr lvl="1"/>
            <a:r>
              <a:rPr lang="en-US" dirty="0"/>
              <a:t>What will be done inside organization?</a:t>
            </a:r>
          </a:p>
          <a:p>
            <a:pPr lvl="2"/>
            <a:r>
              <a:rPr lang="en-US" dirty="0"/>
              <a:t>Internal implementation team identified</a:t>
            </a:r>
          </a:p>
          <a:p>
            <a:pPr lvl="1"/>
            <a:r>
              <a:rPr lang="en-US" dirty="0"/>
              <a:t>What activities will take place outside organization?</a:t>
            </a:r>
          </a:p>
          <a:p>
            <a:pPr lvl="2"/>
            <a:r>
              <a:rPr lang="en-US" dirty="0"/>
              <a:t>Identification and alignment of all external collaborators</a:t>
            </a:r>
          </a:p>
          <a:p>
            <a:r>
              <a:rPr lang="en-US" dirty="0"/>
              <a:t>All resources necessary to implement plan are identified and acquirable, but not yet acquired.</a:t>
            </a:r>
          </a:p>
          <a:p>
            <a:r>
              <a:rPr lang="en-US" dirty="0"/>
              <a:t>All collaborators identified and on-board. </a:t>
            </a:r>
          </a:p>
          <a:p>
            <a:pPr lvl="1"/>
            <a:r>
              <a:rPr lang="en-US" dirty="0"/>
              <a:t>“MOU-level” not “contract-level” agreements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6A37F-0B78-4278-9467-9279542E754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FBCF91CF-3AD1-4E5F-B51B-5A1B6C7F50A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363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220"/>
    </mc:Choice>
    <mc:Fallback xmlns="">
      <p:transition spd="slow" advTm="422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8B662-F84A-45F2-8E44-607389AE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Execution is mainly innovator’s POV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95BFE-5812-4F7F-B8FE-1DCFB4DE5F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990600"/>
            <a:ext cx="7772400" cy="4876800"/>
          </a:xfrm>
        </p:spPr>
        <p:txBody>
          <a:bodyPr/>
          <a:lstStyle/>
          <a:p>
            <a:r>
              <a:rPr lang="en-US" sz="2400" dirty="0"/>
              <a:t>… BUT</a:t>
            </a:r>
          </a:p>
          <a:p>
            <a:pPr lvl="1"/>
            <a:r>
              <a:rPr lang="en-US" sz="2000" dirty="0"/>
              <a:t>Must make sure there is a pathway for the adopter to obtain the innovation</a:t>
            </a:r>
          </a:p>
          <a:p>
            <a:pPr lvl="1"/>
            <a:endParaRPr lang="en-US" sz="2000" dirty="0"/>
          </a:p>
          <a:p>
            <a:r>
              <a:rPr lang="en-US" sz="2400" dirty="0"/>
              <a:t>Must have resources to execute the plan or must adjust the plan</a:t>
            </a:r>
          </a:p>
          <a:p>
            <a:pPr lvl="1"/>
            <a:r>
              <a:rPr lang="en-US" sz="2000" dirty="0"/>
              <a:t>REVENUE model also needs to part of “Resources” element if the innovation is going to be “commercial”</a:t>
            </a:r>
          </a:p>
          <a:p>
            <a:pPr lvl="1"/>
            <a:endParaRPr lang="en-US" sz="2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DA323-0B57-45BC-AABD-C92282411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CBB047-1442-42DA-AEC9-F6439239B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419600"/>
            <a:ext cx="6629400" cy="1312010"/>
          </a:xfrm>
          <a:prstGeom prst="rect">
            <a:avLst/>
          </a:prstGeom>
        </p:spPr>
      </p:pic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08CCC16-E43D-4F57-A177-BC99743E6F2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5240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7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078"/>
    </mc:Choice>
    <mc:Fallback xmlns="">
      <p:transition spd="slow" advTm="49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9892D8-910D-4551-BC54-A2D1E71817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11" y="1074356"/>
            <a:ext cx="7079390" cy="517404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198F9C-BB6E-4529-96C7-81B75A924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4:  Execution Stage 2 (Performance)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8B7E2E6-D00F-4095-A18D-26D838EEDC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D595D92-80DD-4E22-8243-2A67714A35B9}"/>
              </a:ext>
            </a:extLst>
          </p:cNvPr>
          <p:cNvCxnSpPr>
            <a:cxnSpLocks/>
          </p:cNvCxnSpPr>
          <p:nvPr/>
        </p:nvCxnSpPr>
        <p:spPr bwMode="auto">
          <a:xfrm>
            <a:off x="2847935" y="5500568"/>
            <a:ext cx="1732155" cy="70664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BBA3A1E-DAF5-4E83-8AF3-176741137A52}"/>
              </a:ext>
            </a:extLst>
          </p:cNvPr>
          <p:cNvCxnSpPr>
            <a:cxnSpLocks/>
          </p:cNvCxnSpPr>
          <p:nvPr/>
        </p:nvCxnSpPr>
        <p:spPr bwMode="auto">
          <a:xfrm>
            <a:off x="3657600" y="4019811"/>
            <a:ext cx="1752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298C69A-4177-47EF-9CB4-109BC343B31A}"/>
              </a:ext>
            </a:extLst>
          </p:cNvPr>
          <p:cNvCxnSpPr>
            <a:cxnSpLocks/>
          </p:cNvCxnSpPr>
          <p:nvPr/>
        </p:nvCxnSpPr>
        <p:spPr bwMode="auto">
          <a:xfrm flipH="1">
            <a:off x="2853416" y="4058590"/>
            <a:ext cx="804186" cy="144653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542415-B76A-4901-8613-4C1C8859F8ED}"/>
              </a:ext>
            </a:extLst>
          </p:cNvPr>
          <p:cNvCxnSpPr>
            <a:cxnSpLocks/>
          </p:cNvCxnSpPr>
          <p:nvPr/>
        </p:nvCxnSpPr>
        <p:spPr bwMode="auto">
          <a:xfrm>
            <a:off x="5404774" y="4019811"/>
            <a:ext cx="804185" cy="1448626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943E9AD-F8E7-4C91-A2D3-E1251D6C647A}"/>
              </a:ext>
            </a:extLst>
          </p:cNvPr>
          <p:cNvCxnSpPr>
            <a:cxnSpLocks/>
          </p:cNvCxnSpPr>
          <p:nvPr/>
        </p:nvCxnSpPr>
        <p:spPr bwMode="auto">
          <a:xfrm flipV="1">
            <a:off x="4482285" y="5466346"/>
            <a:ext cx="1726674" cy="72264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1147FD8F-E805-45CA-A658-D59E1A0013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513130"/>
            <a:ext cx="1447800" cy="34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55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7810"/>
    </mc:Choice>
    <mc:Fallback xmlns="">
      <p:transition spd="slow" advTm="67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15">
            <a:extLst>
              <a:ext uri="{FF2B5EF4-FFF2-40B4-BE49-F238E27FC236}">
                <a16:creationId xmlns:a16="http://schemas.microsoft.com/office/drawing/2014/main" id="{25394F04-77ED-4EF5-802B-C90C1E08BFBD}"/>
              </a:ext>
            </a:extLst>
          </p:cNvPr>
          <p:cNvSpPr/>
          <p:nvPr/>
        </p:nvSpPr>
        <p:spPr bwMode="auto">
          <a:xfrm>
            <a:off x="4309800" y="5562600"/>
            <a:ext cx="1905000" cy="533400"/>
          </a:xfrm>
          <a:prstGeom prst="ellipse">
            <a:avLst/>
          </a:prstGeom>
          <a:gradFill flip="none" rotWithShape="1">
            <a:gsLst>
              <a:gs pos="0">
                <a:srgbClr val="FAFC30"/>
              </a:gs>
              <a:gs pos="37000">
                <a:srgbClr val="F5840C"/>
              </a:gs>
              <a:gs pos="85000">
                <a:srgbClr val="1B0E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800" b="1" dirty="0"/>
              <a:t>Resolution</a:t>
            </a:r>
            <a:endParaRPr kumimoji="0" lang="en-US" sz="1800" b="1" i="0" u="none" strike="noStrike" cap="none" normalizeH="0" baseline="0" dirty="0">
              <a:ln>
                <a:noFill/>
              </a:ln>
              <a:effectLst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5000AD-9365-4E64-9C32-4BCC9F2BD7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-605142"/>
            <a:ext cx="8775700" cy="7582205"/>
          </a:xfrm>
          <a:prstGeom prst="rect">
            <a:avLst/>
          </a:prstGeom>
        </p:spPr>
      </p:pic>
      <p:sp>
        <p:nvSpPr>
          <p:cNvPr id="12" name="Title 11">
            <a:extLst>
              <a:ext uri="{FF2B5EF4-FFF2-40B4-BE49-F238E27FC236}">
                <a16:creationId xmlns:a16="http://schemas.microsoft.com/office/drawing/2014/main" id="{3048EF4B-1AD4-4980-B353-3CFC1F4C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DA2B25-C40A-4399-8107-D6BA22DD776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519863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5" name="Cloud 14">
            <a:extLst>
              <a:ext uri="{FF2B5EF4-FFF2-40B4-BE49-F238E27FC236}">
                <a16:creationId xmlns:a16="http://schemas.microsoft.com/office/drawing/2014/main" id="{98E9ED68-0E6E-40DD-8F5D-F69211195CDE}"/>
              </a:ext>
            </a:extLst>
          </p:cNvPr>
          <p:cNvSpPr/>
          <p:nvPr/>
        </p:nvSpPr>
        <p:spPr bwMode="auto">
          <a:xfrm rot="20606185">
            <a:off x="2650199" y="1614547"/>
            <a:ext cx="2895600" cy="838200"/>
          </a:xfrm>
          <a:prstGeom prst="cloud">
            <a:avLst/>
          </a:prstGeom>
          <a:gradFill flip="none" rotWithShape="1">
            <a:gsLst>
              <a:gs pos="0">
                <a:srgbClr val="462502"/>
              </a:gs>
              <a:gs pos="18000">
                <a:srgbClr val="3A1F01"/>
              </a:gs>
              <a:gs pos="100000">
                <a:schemeClr val="tx1"/>
              </a:gs>
            </a:gsLst>
            <a:lin ang="162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</a:rPr>
              <a:t>The Situation</a:t>
            </a:r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DF915A7B-1A5D-4CDA-8832-EAB4358FB324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20130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568"/>
    </mc:Choice>
    <mc:Fallback xmlns="">
      <p:transition spd="slow" advTm="27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8B662-F84A-45F2-8E44-607389AED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Pyramid Level 4: Implementation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695BFE-5812-4F7F-B8FE-1DCFB4DE5F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Level 4 is about carrying out the plan</a:t>
            </a:r>
          </a:p>
          <a:p>
            <a:pPr lvl="1"/>
            <a:r>
              <a:rPr lang="en-US" dirty="0"/>
              <a:t>PERFORMANCE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/>
              <a:t>The organization’s internal environment (work processes, compensation alignment, etc.) must support the innovation</a:t>
            </a:r>
          </a:p>
          <a:p>
            <a:endParaRPr lang="en-US" dirty="0"/>
          </a:p>
          <a:p>
            <a:r>
              <a:rPr lang="en-US" dirty="0"/>
              <a:t>External environment can impact both the innovator and the adopter,  making it challenging for both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DA323-0B57-45BC-AABD-C92282411E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A9AC9A1-666B-4AC0-A1C6-9FF1B962292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3716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05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2"/>
    </mc:Choice>
    <mc:Fallback xmlns="">
      <p:transition spd="slow" advTm="10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55928-C2A7-43B1-83D4-6C96A15D59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081" y="304800"/>
            <a:ext cx="8163719" cy="700088"/>
          </a:xfrm>
        </p:spPr>
        <p:txBody>
          <a:bodyPr/>
          <a:lstStyle/>
          <a:p>
            <a:r>
              <a:rPr lang="en-US" dirty="0"/>
              <a:t>Integrated Methodology:</a:t>
            </a:r>
            <a:br>
              <a:rPr lang="en-US" dirty="0"/>
            </a:br>
            <a:r>
              <a:rPr lang="en-US" dirty="0"/>
              <a:t>No Guarantee of initial desired outcome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8E6802-C188-426F-B6CB-CB2C4B2C06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371600"/>
            <a:ext cx="7772400" cy="4876800"/>
          </a:xfrm>
        </p:spPr>
        <p:txBody>
          <a:bodyPr/>
          <a:lstStyle/>
          <a:p>
            <a:r>
              <a:rPr lang="en-US" sz="2400" dirty="0"/>
              <a:t>Methodology, not a recipe</a:t>
            </a:r>
          </a:p>
          <a:p>
            <a:r>
              <a:rPr lang="en-US" sz="2400" dirty="0"/>
              <a:t>In the beginning….</a:t>
            </a:r>
          </a:p>
          <a:p>
            <a:pPr lvl="1"/>
            <a:r>
              <a:rPr lang="en-US" sz="2000" dirty="0"/>
              <a:t>There was a “situation” you had hoped to resolve in a specific way</a:t>
            </a:r>
          </a:p>
          <a:p>
            <a:pPr lvl="1"/>
            <a:r>
              <a:rPr lang="en-US" sz="2000" dirty="0"/>
              <a:t>You’ve had to make many choices in both the Design and Execution phases of The Innovation Pyramid</a:t>
            </a:r>
          </a:p>
          <a:p>
            <a:pPr lvl="1"/>
            <a:r>
              <a:rPr lang="en-US" sz="2000" dirty="0"/>
              <a:t>The Level-specific assessments assured that decisions at each level were “rational and reasonable” given the information you had at the time</a:t>
            </a:r>
          </a:p>
          <a:p>
            <a:pPr lvl="1"/>
            <a:r>
              <a:rPr lang="en-US" sz="2000" dirty="0"/>
              <a:t>But… if things didn’t turn out as originally hoped, you have to identify the issue and pivot</a:t>
            </a:r>
          </a:p>
          <a:p>
            <a:pPr lvl="2"/>
            <a:r>
              <a:rPr lang="en-US" sz="1800" dirty="0"/>
              <a:t>You are NOT holding a witch hunt</a:t>
            </a:r>
          </a:p>
          <a:p>
            <a:pPr lvl="2"/>
            <a:r>
              <a:rPr lang="en-US" sz="1800" dirty="0"/>
              <a:t>You are NOT blaming the execution team (problem could be lots of places)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03D673-D75C-4534-8C8A-0B3B508352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9DE4B3B-84AA-4A24-BF5A-4302D9195D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553200"/>
            <a:ext cx="17526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2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413"/>
    </mc:Choice>
    <mc:Fallback xmlns="">
      <p:transition spd="slow" advTm="9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9107489-C2CB-43E0-B682-2EE96AB0F3CF}"/>
              </a:ext>
            </a:extLst>
          </p:cNvPr>
          <p:cNvGrpSpPr/>
          <p:nvPr/>
        </p:nvGrpSpPr>
        <p:grpSpPr>
          <a:xfrm>
            <a:off x="270982" y="76200"/>
            <a:ext cx="6273366" cy="6705600"/>
            <a:chOff x="279834" y="76200"/>
            <a:chExt cx="6273366" cy="6705600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80EEB1D2-CF96-4851-8403-11BEAACC90BE}"/>
                </a:ext>
              </a:extLst>
            </p:cNvPr>
            <p:cNvSpPr txBox="1"/>
            <p:nvPr/>
          </p:nvSpPr>
          <p:spPr>
            <a:xfrm>
              <a:off x="4865688" y="4872978"/>
              <a:ext cx="1127232" cy="430887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Did we do </a:t>
              </a:r>
            </a:p>
            <a:p>
              <a:pPr algn="ctr"/>
              <a:r>
                <a:rPr lang="en-US" sz="1100" b="1" dirty="0"/>
                <a:t>things RIGHT?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0EB237D-7F58-4A0A-9065-DE59A7118338}"/>
                </a:ext>
              </a:extLst>
            </p:cNvPr>
            <p:cNvSpPr txBox="1"/>
            <p:nvPr/>
          </p:nvSpPr>
          <p:spPr>
            <a:xfrm>
              <a:off x="5545138" y="2998999"/>
              <a:ext cx="832103" cy="600164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/>
                <a:t>Did we do the right THINGS?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70F8241-0524-4819-831B-A778CEE202B8}"/>
                </a:ext>
              </a:extLst>
            </p:cNvPr>
            <p:cNvSpPr txBox="1"/>
            <p:nvPr/>
          </p:nvSpPr>
          <p:spPr>
            <a:xfrm>
              <a:off x="369888" y="1189590"/>
              <a:ext cx="3299884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Identify &amp; Choose Underlying Factor(s)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F7B9B14-7D20-4425-B98A-5AE2202BC589}"/>
                </a:ext>
              </a:extLst>
            </p:cNvPr>
            <p:cNvSpPr txBox="1"/>
            <p:nvPr/>
          </p:nvSpPr>
          <p:spPr>
            <a:xfrm>
              <a:off x="836613" y="1843690"/>
              <a:ext cx="2423740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Determine </a:t>
              </a:r>
              <a:r>
                <a:rPr lang="en-US" b="1" dirty="0"/>
                <a:t>Solution Approach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3FD5994-845B-4F49-BA19-5AE89529B1B1}"/>
                </a:ext>
              </a:extLst>
            </p:cNvPr>
            <p:cNvSpPr txBox="1"/>
            <p:nvPr/>
          </p:nvSpPr>
          <p:spPr>
            <a:xfrm>
              <a:off x="3189288" y="5138975"/>
              <a:ext cx="1225015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Perform Plan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9D4F40DB-6B4D-412D-BEB6-2411037AC2AD}"/>
                </a:ext>
              </a:extLst>
            </p:cNvPr>
            <p:cNvCxnSpPr>
              <a:cxnSpLocks/>
              <a:endCxn id="10" idx="3"/>
            </p:cNvCxnSpPr>
            <p:nvPr/>
          </p:nvCxnSpPr>
          <p:spPr bwMode="auto">
            <a:xfrm flipH="1" flipV="1">
              <a:off x="4414303" y="5292864"/>
              <a:ext cx="1961939" cy="11001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C6D904DF-FDAA-4212-8874-0E8CE8883CC7}"/>
                </a:ext>
              </a:extLst>
            </p:cNvPr>
            <p:cNvSpPr txBox="1"/>
            <p:nvPr/>
          </p:nvSpPr>
          <p:spPr>
            <a:xfrm>
              <a:off x="3715960" y="5798029"/>
              <a:ext cx="2826128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Obtained Desired Outcome?                           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C3B827C-07F1-4816-98D9-B7D683D6B1B2}"/>
                </a:ext>
              </a:extLst>
            </p:cNvPr>
            <p:cNvSpPr txBox="1"/>
            <p:nvPr/>
          </p:nvSpPr>
          <p:spPr>
            <a:xfrm>
              <a:off x="2273711" y="3820861"/>
              <a:ext cx="1919115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Create </a:t>
              </a:r>
              <a:r>
                <a:rPr lang="en-US" b="1" dirty="0"/>
                <a:t>Actionable Plan</a:t>
              </a:r>
            </a:p>
          </p:txBody>
        </p:sp>
        <p:cxnSp>
          <p:nvCxnSpPr>
            <p:cNvPr id="158" name="Straight Arrow Connector 157">
              <a:extLst>
                <a:ext uri="{FF2B5EF4-FFF2-40B4-BE49-F238E27FC236}">
                  <a16:creationId xmlns:a16="http://schemas.microsoft.com/office/drawing/2014/main" id="{6A390CCF-3840-48CD-A430-DF962F0AB07B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6313488" y="1338522"/>
              <a:ext cx="62755" cy="4429667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6" name="Straight Arrow Connector 175">
              <a:extLst>
                <a:ext uri="{FF2B5EF4-FFF2-40B4-BE49-F238E27FC236}">
                  <a16:creationId xmlns:a16="http://schemas.microsoft.com/office/drawing/2014/main" id="{0C95B531-87E5-47E7-9FFF-5B1398241E3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17694" y="6103965"/>
              <a:ext cx="0" cy="359797"/>
            </a:xfrm>
            <a:prstGeom prst="straightConnector1">
              <a:avLst/>
            </a:prstGeom>
            <a:ln w="190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54" name="TextBox 1053">
              <a:extLst>
                <a:ext uri="{FF2B5EF4-FFF2-40B4-BE49-F238E27FC236}">
                  <a16:creationId xmlns:a16="http://schemas.microsoft.com/office/drawing/2014/main" id="{88029BCA-EE41-4A86-8702-350B99BCC1BF}"/>
                </a:ext>
              </a:extLst>
            </p:cNvPr>
            <p:cNvSpPr txBox="1"/>
            <p:nvPr/>
          </p:nvSpPr>
          <p:spPr>
            <a:xfrm>
              <a:off x="5382687" y="6474023"/>
              <a:ext cx="1170513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SUCCESS!!!</a:t>
              </a:r>
            </a:p>
          </p:txBody>
        </p:sp>
        <p:sp>
          <p:nvSpPr>
            <p:cNvPr id="1055" name="TextBox 1054">
              <a:extLst>
                <a:ext uri="{FF2B5EF4-FFF2-40B4-BE49-F238E27FC236}">
                  <a16:creationId xmlns:a16="http://schemas.microsoft.com/office/drawing/2014/main" id="{5E9962A3-4151-4F08-84E4-AA977F1A62CC}"/>
                </a:ext>
              </a:extLst>
            </p:cNvPr>
            <p:cNvSpPr txBox="1"/>
            <p:nvPr/>
          </p:nvSpPr>
          <p:spPr>
            <a:xfrm>
              <a:off x="368059" y="76200"/>
              <a:ext cx="3813643" cy="400110"/>
            </a:xfrm>
            <a:prstGeom prst="rect">
              <a:avLst/>
            </a:prstGeom>
            <a:solidFill>
              <a:srgbClr val="912D01"/>
            </a:solidFill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Problem-solving Flow Diagram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C3FC8AAB-755B-4629-A1BA-A3E18D6D71B3}"/>
                </a:ext>
              </a:extLst>
            </p:cNvPr>
            <p:cNvGrpSpPr/>
            <p:nvPr/>
          </p:nvGrpSpPr>
          <p:grpSpPr>
            <a:xfrm>
              <a:off x="279834" y="5646765"/>
              <a:ext cx="2737760" cy="1135035"/>
              <a:chOff x="-13854" y="5494365"/>
              <a:chExt cx="2737760" cy="1135035"/>
            </a:xfrm>
          </p:grpSpPr>
          <p:sp>
            <p:nvSpPr>
              <p:cNvPr id="181" name="TextBox 11">
                <a:extLst>
                  <a:ext uri="{FF2B5EF4-FFF2-40B4-BE49-F238E27FC236}">
                    <a16:creationId xmlns:a16="http://schemas.microsoft.com/office/drawing/2014/main" id="{8830C434-0AD9-4931-8449-8C16A12542A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13854" y="6352401"/>
                <a:ext cx="261950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1pPr>
                <a:lvl2pPr marL="742950" indent="-285750" eaLnBrk="0" hangingPunct="0"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2pPr>
                <a:lvl3pPr marL="1143000" indent="-228600" eaLnBrk="0" hangingPunct="0"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3pPr>
                <a:lvl4pPr marL="1600200" indent="-228600" eaLnBrk="0" hangingPunct="0"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4pPr>
                <a:lvl5pPr marL="2057400" indent="-228600" eaLnBrk="0" hangingPunct="0"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400">
                    <a:solidFill>
                      <a:schemeClr val="tx1"/>
                    </a:solidFill>
                    <a:latin typeface="Times New Roman" pitchFamily="18" charset="0"/>
                    <a:cs typeface="Arial" charset="0"/>
                  </a:defRPr>
                </a:lvl9pPr>
              </a:lstStyle>
              <a:p>
                <a:r>
                  <a:rPr lang="en-US" sz="1200" dirty="0">
                    <a:solidFill>
                      <a:srgbClr val="3B4445"/>
                    </a:solidFill>
                  </a:rPr>
                  <a:t>Copyright © 2020</a:t>
                </a:r>
                <a:r>
                  <a:rPr lang="en-US" sz="1200" baseline="0" dirty="0">
                    <a:solidFill>
                      <a:srgbClr val="3B4445"/>
                    </a:solidFill>
                  </a:rPr>
                  <a:t> </a:t>
                </a:r>
                <a:r>
                  <a:rPr lang="en-US" sz="1200" dirty="0">
                    <a:solidFill>
                      <a:srgbClr val="3B4445"/>
                    </a:solidFill>
                  </a:rPr>
                  <a:t>by Timothy L. Faley</a:t>
                </a:r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42DDEE58-C128-4C93-8E14-FC87905514F3}"/>
                  </a:ext>
                </a:extLst>
              </p:cNvPr>
              <p:cNvGrpSpPr/>
              <p:nvPr/>
            </p:nvGrpSpPr>
            <p:grpSpPr>
              <a:xfrm>
                <a:off x="73327" y="5494365"/>
                <a:ext cx="2650579" cy="714204"/>
                <a:chOff x="6120885" y="94411"/>
                <a:chExt cx="2650579" cy="714204"/>
              </a:xfrm>
            </p:grpSpPr>
            <p:grpSp>
              <p:nvGrpSpPr>
                <p:cNvPr id="183" name="Group 182">
                  <a:extLst>
                    <a:ext uri="{FF2B5EF4-FFF2-40B4-BE49-F238E27FC236}">
                      <a16:creationId xmlns:a16="http://schemas.microsoft.com/office/drawing/2014/main" id="{8FA47BE0-75DB-45FB-A3B0-4BC5DBF4B2B4}"/>
                    </a:ext>
                  </a:extLst>
                </p:cNvPr>
                <p:cNvGrpSpPr/>
                <p:nvPr/>
              </p:nvGrpSpPr>
              <p:grpSpPr>
                <a:xfrm>
                  <a:off x="6360800" y="123812"/>
                  <a:ext cx="2410664" cy="684803"/>
                  <a:chOff x="7162800" y="1170465"/>
                  <a:chExt cx="2367921" cy="684803"/>
                </a:xfrm>
              </p:grpSpPr>
              <p:cxnSp>
                <p:nvCxnSpPr>
                  <p:cNvPr id="185" name="Straight Arrow Connector 184">
                    <a:extLst>
                      <a:ext uri="{FF2B5EF4-FFF2-40B4-BE49-F238E27FC236}">
                        <a16:creationId xmlns:a16="http://schemas.microsoft.com/office/drawing/2014/main" id="{47641893-5030-49B4-B2F8-8E02819DC0CA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162800" y="1295400"/>
                    <a:ext cx="457200" cy="0"/>
                  </a:xfrm>
                  <a:prstGeom prst="straightConnector1">
                    <a:avLst/>
                  </a:prstGeom>
                  <a:ln w="19050">
                    <a:headEnd type="none" w="med" len="med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6" name="Straight Arrow Connector 185">
                    <a:extLst>
                      <a:ext uri="{FF2B5EF4-FFF2-40B4-BE49-F238E27FC236}">
                        <a16:creationId xmlns:a16="http://schemas.microsoft.com/office/drawing/2014/main" id="{D3AAD0B5-4E92-4A7C-8F5D-F3C807C48FCE}"/>
                      </a:ext>
                    </a:extLst>
                  </p:cNvPr>
                  <p:cNvCxnSpPr/>
                  <p:nvPr/>
                </p:nvCxnSpPr>
                <p:spPr bwMode="auto">
                  <a:xfrm>
                    <a:off x="7171980" y="1565034"/>
                    <a:ext cx="457200" cy="0"/>
                  </a:xfrm>
                  <a:prstGeom prst="straightConnector1">
                    <a:avLst/>
                  </a:prstGeom>
                  <a:ln w="19050">
                    <a:solidFill>
                      <a:srgbClr val="D15B05"/>
                    </a:solidFill>
                    <a:prstDash val="dash"/>
                    <a:headEnd type="none" w="med" len="med"/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88" name="TextBox 187">
                    <a:extLst>
                      <a:ext uri="{FF2B5EF4-FFF2-40B4-BE49-F238E27FC236}">
                        <a16:creationId xmlns:a16="http://schemas.microsoft.com/office/drawing/2014/main" id="{6B1EDDC4-50F7-4DBF-BFE5-0E5B40A5D919}"/>
                      </a:ext>
                    </a:extLst>
                  </p:cNvPr>
                  <p:cNvSpPr txBox="1"/>
                  <p:nvPr/>
                </p:nvSpPr>
                <p:spPr>
                  <a:xfrm>
                    <a:off x="7758228" y="1170465"/>
                    <a:ext cx="1772493" cy="68480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>
                      <a:spcBef>
                        <a:spcPts val="0"/>
                      </a:spcBef>
                      <a:spcAft>
                        <a:spcPts val="300"/>
                      </a:spcAft>
                    </a:pPr>
                    <a:r>
                      <a:rPr lang="en-US" sz="1200" dirty="0"/>
                      <a:t>Implementation Flow</a:t>
                    </a:r>
                  </a:p>
                  <a:p>
                    <a:pPr>
                      <a:spcBef>
                        <a:spcPts val="0"/>
                      </a:spcBef>
                      <a:spcAft>
                        <a:spcPts val="300"/>
                      </a:spcAft>
                    </a:pPr>
                    <a:r>
                      <a:rPr lang="en-US" sz="1200" dirty="0"/>
                      <a:t>Feedback Flow</a:t>
                    </a:r>
                  </a:p>
                </p:txBody>
              </p:sp>
            </p:grpSp>
            <p:sp>
              <p:nvSpPr>
                <p:cNvPr id="184" name="Rectangle 183">
                  <a:extLst>
                    <a:ext uri="{FF2B5EF4-FFF2-40B4-BE49-F238E27FC236}">
                      <a16:creationId xmlns:a16="http://schemas.microsoft.com/office/drawing/2014/main" id="{A46BED4E-34AD-4357-AC2D-21A90E3C699E}"/>
                    </a:ext>
                  </a:extLst>
                </p:cNvPr>
                <p:cNvSpPr/>
                <p:nvPr/>
              </p:nvSpPr>
              <p:spPr bwMode="auto">
                <a:xfrm>
                  <a:off x="6120885" y="94411"/>
                  <a:ext cx="2400889" cy="598328"/>
                </a:xfrm>
                <a:prstGeom prst="rect">
                  <a:avLst/>
                </a:prstGeom>
                <a:noFill/>
                <a:ln w="9525" cap="flat" cmpd="sng" algn="ctr">
                  <a:solidFill>
                    <a:srgbClr val="912D0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4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itchFamily="18" charset="0"/>
                  </a:endParaRPr>
                </a:p>
              </p:txBody>
            </p:sp>
          </p:grpSp>
        </p:grpSp>
        <p:pic>
          <p:nvPicPr>
            <p:cNvPr id="103" name="Picture 102">
              <a:extLst>
                <a:ext uri="{FF2B5EF4-FFF2-40B4-BE49-F238E27FC236}">
                  <a16:creationId xmlns:a16="http://schemas.microsoft.com/office/drawing/2014/main" id="{78C1F1D8-4500-4D0E-A6D5-B15D83ADD55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02442" y="5837333"/>
              <a:ext cx="480907" cy="227798"/>
            </a:xfrm>
            <a:prstGeom prst="rect">
              <a:avLst/>
            </a:prstGeom>
          </p:spPr>
        </p:pic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6C39647A-ECAB-4735-869E-940F6C979904}"/>
                </a:ext>
              </a:extLst>
            </p:cNvPr>
            <p:cNvSpPr txBox="1"/>
            <p:nvPr/>
          </p:nvSpPr>
          <p:spPr>
            <a:xfrm>
              <a:off x="2732088" y="4479918"/>
              <a:ext cx="1284262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Resource Plan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6CE28CA0-62BD-4EB6-9FBD-E1CD6EA4B059}"/>
                </a:ext>
              </a:extLst>
            </p:cNvPr>
            <p:cNvSpPr txBox="1"/>
            <p:nvPr/>
          </p:nvSpPr>
          <p:spPr>
            <a:xfrm>
              <a:off x="1757201" y="3161804"/>
              <a:ext cx="2117887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/>
                <a:t>Develop </a:t>
              </a:r>
              <a:r>
                <a:rPr lang="en-US" b="1" dirty="0"/>
                <a:t>Specific Solution</a:t>
              </a:r>
            </a:p>
          </p:txBody>
        </p:sp>
        <p:cxnSp>
          <p:nvCxnSpPr>
            <p:cNvPr id="94" name="Straight Arrow Connector 93">
              <a:extLst>
                <a:ext uri="{FF2B5EF4-FFF2-40B4-BE49-F238E27FC236}">
                  <a16:creationId xmlns:a16="http://schemas.microsoft.com/office/drawing/2014/main" id="{844019C2-D63E-4D3D-8E36-907A3DDDDF89}"/>
                </a:ext>
              </a:extLst>
            </p:cNvPr>
            <p:cNvCxnSpPr>
              <a:cxnSpLocks/>
              <a:endCxn id="5" idx="3"/>
            </p:cNvCxnSpPr>
            <p:nvPr/>
          </p:nvCxnSpPr>
          <p:spPr bwMode="auto">
            <a:xfrm flipH="1">
              <a:off x="3669772" y="1338524"/>
              <a:ext cx="2643722" cy="4955"/>
            </a:xfrm>
            <a:prstGeom prst="straightConnector1">
              <a:avLst/>
            </a:prstGeom>
            <a:ln w="19050">
              <a:solidFill>
                <a:srgbClr val="FF0000"/>
              </a:solidFill>
              <a:prstDash val="dash"/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ACE735-1AD9-4FB4-BD0C-33FC27E4DBF5}"/>
                </a:ext>
              </a:extLst>
            </p:cNvPr>
            <p:cNvGrpSpPr/>
            <p:nvPr/>
          </p:nvGrpSpPr>
          <p:grpSpPr>
            <a:xfrm>
              <a:off x="1981917" y="1497366"/>
              <a:ext cx="896221" cy="346324"/>
              <a:chOff x="987513" y="956001"/>
              <a:chExt cx="896221" cy="346324"/>
            </a:xfrm>
          </p:grpSpPr>
          <p:cxnSp>
            <p:nvCxnSpPr>
              <p:cNvPr id="119" name="Straight Arrow Connector 118">
                <a:extLst>
                  <a:ext uri="{FF2B5EF4-FFF2-40B4-BE49-F238E27FC236}">
                    <a16:creationId xmlns:a16="http://schemas.microsoft.com/office/drawing/2014/main" id="{A832DF20-A37B-46FB-864D-A66D9EA066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7" name="Straight Arrow Connector 116">
                <a:extLst>
                  <a:ext uri="{FF2B5EF4-FFF2-40B4-BE49-F238E27FC236}">
                    <a16:creationId xmlns:a16="http://schemas.microsoft.com/office/drawing/2014/main" id="{D1B82AC2-8A4C-4C9B-A30F-853B65E8500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AC0212E5-B62A-4B6D-9B37-8E2D960A498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8E94DBA9-24A1-4DDE-A9D1-7827D8C2710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7820519-6053-4928-9BE7-CC758FAB865A}"/>
                </a:ext>
              </a:extLst>
            </p:cNvPr>
            <p:cNvSpPr txBox="1"/>
            <p:nvPr/>
          </p:nvSpPr>
          <p:spPr>
            <a:xfrm>
              <a:off x="1305813" y="2502749"/>
              <a:ext cx="4494235" cy="307777"/>
            </a:xfrm>
            <a:prstGeom prst="rect">
              <a:avLst/>
            </a:prstGeom>
            <a:noFill/>
            <a:ln w="28575">
              <a:solidFill>
                <a:srgbClr val="912D0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Identify &amp; Choose Root Cause(s) (Needs/Wants/Desires)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C4CC67C0-B8F7-4F64-A9BE-D4E0372E99E3}"/>
                </a:ext>
              </a:extLst>
            </p:cNvPr>
            <p:cNvGrpSpPr/>
            <p:nvPr/>
          </p:nvGrpSpPr>
          <p:grpSpPr>
            <a:xfrm>
              <a:off x="2267667" y="2141565"/>
              <a:ext cx="896221" cy="346324"/>
              <a:chOff x="987513" y="956001"/>
              <a:chExt cx="896221" cy="346324"/>
            </a:xfrm>
          </p:grpSpPr>
          <p:cxnSp>
            <p:nvCxnSpPr>
              <p:cNvPr id="71" name="Straight Arrow Connector 70">
                <a:extLst>
                  <a:ext uri="{FF2B5EF4-FFF2-40B4-BE49-F238E27FC236}">
                    <a16:creationId xmlns:a16="http://schemas.microsoft.com/office/drawing/2014/main" id="{43313FF6-3D8D-4BD1-9799-08D6BD39985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>
                <a:extLst>
                  <a:ext uri="{FF2B5EF4-FFF2-40B4-BE49-F238E27FC236}">
                    <a16:creationId xmlns:a16="http://schemas.microsoft.com/office/drawing/2014/main" id="{D6A0399F-3A82-4DF2-A37B-0B4D56F9D5DB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77" name="Picture 76">
                <a:extLst>
                  <a:ext uri="{FF2B5EF4-FFF2-40B4-BE49-F238E27FC236}">
                    <a16:creationId xmlns:a16="http://schemas.microsoft.com/office/drawing/2014/main" id="{B056F1E5-49C5-4365-9D1F-C42EF8BDBC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79" name="Picture 78">
                <a:extLst>
                  <a:ext uri="{FF2B5EF4-FFF2-40B4-BE49-F238E27FC236}">
                    <a16:creationId xmlns:a16="http://schemas.microsoft.com/office/drawing/2014/main" id="{990D5B00-D88C-43EF-A7FD-1E522B745F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0625DF50-C76F-4DBC-ABCB-4380AF7E0B5C}"/>
                </a:ext>
              </a:extLst>
            </p:cNvPr>
            <p:cNvGrpSpPr/>
            <p:nvPr/>
          </p:nvGrpSpPr>
          <p:grpSpPr>
            <a:xfrm>
              <a:off x="2547067" y="2794513"/>
              <a:ext cx="896221" cy="346324"/>
              <a:chOff x="987513" y="956001"/>
              <a:chExt cx="896221" cy="346324"/>
            </a:xfrm>
          </p:grpSpPr>
          <p:cxnSp>
            <p:nvCxnSpPr>
              <p:cNvPr id="81" name="Straight Arrow Connector 80">
                <a:extLst>
                  <a:ext uri="{FF2B5EF4-FFF2-40B4-BE49-F238E27FC236}">
                    <a16:creationId xmlns:a16="http://schemas.microsoft.com/office/drawing/2014/main" id="{10BCECFE-1726-48A1-8820-8DA3661B804A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6" name="Straight Arrow Connector 85">
                <a:extLst>
                  <a:ext uri="{FF2B5EF4-FFF2-40B4-BE49-F238E27FC236}">
                    <a16:creationId xmlns:a16="http://schemas.microsoft.com/office/drawing/2014/main" id="{AC01BAB5-3A80-43A6-9BF0-0155896EC705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87" name="Picture 86">
                <a:extLst>
                  <a:ext uri="{FF2B5EF4-FFF2-40B4-BE49-F238E27FC236}">
                    <a16:creationId xmlns:a16="http://schemas.microsoft.com/office/drawing/2014/main" id="{A249DE03-9CCA-4895-8037-E5AAD34AC62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88" name="Picture 87">
                <a:extLst>
                  <a:ext uri="{FF2B5EF4-FFF2-40B4-BE49-F238E27FC236}">
                    <a16:creationId xmlns:a16="http://schemas.microsoft.com/office/drawing/2014/main" id="{6095EAFB-3BEB-4AB0-9DEF-BA9C597138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5C39241A-089D-4641-83CC-814B39DF007C}"/>
                </a:ext>
              </a:extLst>
            </p:cNvPr>
            <p:cNvGrpSpPr/>
            <p:nvPr/>
          </p:nvGrpSpPr>
          <p:grpSpPr>
            <a:xfrm>
              <a:off x="2820117" y="3459889"/>
              <a:ext cx="896221" cy="346324"/>
              <a:chOff x="987513" y="956001"/>
              <a:chExt cx="896221" cy="346324"/>
            </a:xfrm>
          </p:grpSpPr>
          <p:cxnSp>
            <p:nvCxnSpPr>
              <p:cNvPr id="90" name="Straight Arrow Connector 89">
                <a:extLst>
                  <a:ext uri="{FF2B5EF4-FFF2-40B4-BE49-F238E27FC236}">
                    <a16:creationId xmlns:a16="http://schemas.microsoft.com/office/drawing/2014/main" id="{421B359B-ED76-4227-9B63-07DECF890B4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Arrow Connector 90">
                <a:extLst>
                  <a:ext uri="{FF2B5EF4-FFF2-40B4-BE49-F238E27FC236}">
                    <a16:creationId xmlns:a16="http://schemas.microsoft.com/office/drawing/2014/main" id="{57A172E4-0046-4C61-B5FD-AF7CDC89E55C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93" name="Picture 92">
                <a:extLst>
                  <a:ext uri="{FF2B5EF4-FFF2-40B4-BE49-F238E27FC236}">
                    <a16:creationId xmlns:a16="http://schemas.microsoft.com/office/drawing/2014/main" id="{04285EC2-DA19-40B1-89EE-3FD66781AE0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96" name="Picture 95">
                <a:extLst>
                  <a:ext uri="{FF2B5EF4-FFF2-40B4-BE49-F238E27FC236}">
                    <a16:creationId xmlns:a16="http://schemas.microsoft.com/office/drawing/2014/main" id="{6B990C18-899F-4044-BAF4-32D27135CBE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grpSp>
          <p:nvGrpSpPr>
            <p:cNvPr id="97" name="Group 96">
              <a:extLst>
                <a:ext uri="{FF2B5EF4-FFF2-40B4-BE49-F238E27FC236}">
                  <a16:creationId xmlns:a16="http://schemas.microsoft.com/office/drawing/2014/main" id="{DA96D77C-0573-4C3A-ADD7-5591FBC241AD}"/>
                </a:ext>
              </a:extLst>
            </p:cNvPr>
            <p:cNvGrpSpPr/>
            <p:nvPr/>
          </p:nvGrpSpPr>
          <p:grpSpPr>
            <a:xfrm>
              <a:off x="3093167" y="4120023"/>
              <a:ext cx="896221" cy="346324"/>
              <a:chOff x="987513" y="956001"/>
              <a:chExt cx="896221" cy="346324"/>
            </a:xfrm>
          </p:grpSpPr>
          <p:cxnSp>
            <p:nvCxnSpPr>
              <p:cNvPr id="100" name="Straight Arrow Connector 99">
                <a:extLst>
                  <a:ext uri="{FF2B5EF4-FFF2-40B4-BE49-F238E27FC236}">
                    <a16:creationId xmlns:a16="http://schemas.microsoft.com/office/drawing/2014/main" id="{4AB7EC40-DBB9-4EE5-89F1-1A173E471722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1" name="Straight Arrow Connector 100">
                <a:extLst>
                  <a:ext uri="{FF2B5EF4-FFF2-40B4-BE49-F238E27FC236}">
                    <a16:creationId xmlns:a16="http://schemas.microsoft.com/office/drawing/2014/main" id="{B8EF6B19-9715-40F2-831D-E4FB8B4C22CF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31084993-0674-4BF9-BA8C-C3ECC2A67A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104" name="Picture 103">
                <a:extLst>
                  <a:ext uri="{FF2B5EF4-FFF2-40B4-BE49-F238E27FC236}">
                    <a16:creationId xmlns:a16="http://schemas.microsoft.com/office/drawing/2014/main" id="{BEDA8961-BAED-4663-B9C4-8343F057C31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8B90D194-846C-4D04-9DB9-5EA165E7272F}"/>
                </a:ext>
              </a:extLst>
            </p:cNvPr>
            <p:cNvGrpSpPr/>
            <p:nvPr/>
          </p:nvGrpSpPr>
          <p:grpSpPr>
            <a:xfrm>
              <a:off x="3379788" y="4777471"/>
              <a:ext cx="896221" cy="346324"/>
              <a:chOff x="987513" y="956001"/>
              <a:chExt cx="896221" cy="346324"/>
            </a:xfrm>
          </p:grpSpPr>
          <p:cxnSp>
            <p:nvCxnSpPr>
              <p:cNvPr id="106" name="Straight Arrow Connector 105">
                <a:extLst>
                  <a:ext uri="{FF2B5EF4-FFF2-40B4-BE49-F238E27FC236}">
                    <a16:creationId xmlns:a16="http://schemas.microsoft.com/office/drawing/2014/main" id="{13DF2785-D9FE-4DB8-B4EB-775644295631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07" name="Straight Arrow Connector 106">
                <a:extLst>
                  <a:ext uri="{FF2B5EF4-FFF2-40B4-BE49-F238E27FC236}">
                    <a16:creationId xmlns:a16="http://schemas.microsoft.com/office/drawing/2014/main" id="{7FEA03C7-15C8-4276-85EA-FC785A664BA3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08" name="Picture 107">
                <a:extLst>
                  <a:ext uri="{FF2B5EF4-FFF2-40B4-BE49-F238E27FC236}">
                    <a16:creationId xmlns:a16="http://schemas.microsoft.com/office/drawing/2014/main" id="{81F91F4B-BD4B-4B79-8D48-48DED440565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4794E4B9-AC48-4CD2-957B-FF76C3B0452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D6E3EF8-3AFB-4E13-8BE1-21A12279F959}"/>
                </a:ext>
              </a:extLst>
            </p:cNvPr>
            <p:cNvGrpSpPr/>
            <p:nvPr/>
          </p:nvGrpSpPr>
          <p:grpSpPr>
            <a:xfrm>
              <a:off x="3663002" y="5436454"/>
              <a:ext cx="896221" cy="346324"/>
              <a:chOff x="987513" y="956001"/>
              <a:chExt cx="896221" cy="346324"/>
            </a:xfrm>
          </p:grpSpPr>
          <p:cxnSp>
            <p:nvCxnSpPr>
              <p:cNvPr id="111" name="Straight Arrow Connector 110">
                <a:extLst>
                  <a:ext uri="{FF2B5EF4-FFF2-40B4-BE49-F238E27FC236}">
                    <a16:creationId xmlns:a16="http://schemas.microsoft.com/office/drawing/2014/main" id="{0719F71B-D3AA-4108-A983-020626D15324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>
                <a:off x="1295400" y="956001"/>
                <a:ext cx="0" cy="346324"/>
              </a:xfrm>
              <a:prstGeom prst="straightConnector1">
                <a:avLst/>
              </a:prstGeom>
              <a:ln w="19050"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12" name="Straight Arrow Connector 111">
                <a:extLst>
                  <a:ext uri="{FF2B5EF4-FFF2-40B4-BE49-F238E27FC236}">
                    <a16:creationId xmlns:a16="http://schemas.microsoft.com/office/drawing/2014/main" id="{5EA33F34-17A3-439D-B017-4A57083CB49D}"/>
                  </a:ext>
                </a:extLst>
              </p:cNvPr>
              <p:cNvCxnSpPr>
                <a:cxnSpLocks/>
              </p:cNvCxnSpPr>
              <p:nvPr/>
            </p:nvCxnSpPr>
            <p:spPr bwMode="auto">
              <a:xfrm flipV="1">
                <a:off x="1564118" y="956001"/>
                <a:ext cx="0" cy="346324"/>
              </a:xfrm>
              <a:prstGeom prst="straightConnector1">
                <a:avLst/>
              </a:prstGeom>
              <a:ln w="19050">
                <a:solidFill>
                  <a:srgbClr val="FF0000"/>
                </a:solidFill>
                <a:prstDash val="dash"/>
                <a:headEnd type="none" w="med" len="med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113" name="Picture 112">
                <a:extLst>
                  <a:ext uri="{FF2B5EF4-FFF2-40B4-BE49-F238E27FC236}">
                    <a16:creationId xmlns:a16="http://schemas.microsoft.com/office/drawing/2014/main" id="{3F6E7FC0-0FD1-406E-880F-0DEE0F95B53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23"/>
              <a:stretch/>
            </p:blipFill>
            <p:spPr>
              <a:xfrm>
                <a:off x="1652047" y="1047544"/>
                <a:ext cx="231687" cy="227798"/>
              </a:xfrm>
              <a:prstGeom prst="rect">
                <a:avLst/>
              </a:prstGeom>
            </p:spPr>
          </p:pic>
          <p:pic>
            <p:nvPicPr>
              <p:cNvPr id="114" name="Picture 113">
                <a:extLst>
                  <a:ext uri="{FF2B5EF4-FFF2-40B4-BE49-F238E27FC236}">
                    <a16:creationId xmlns:a16="http://schemas.microsoft.com/office/drawing/2014/main" id="{87F61785-BAEC-4560-8652-B9B13FA167C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823"/>
              <a:stretch/>
            </p:blipFill>
            <p:spPr>
              <a:xfrm>
                <a:off x="987513" y="1047544"/>
                <a:ext cx="231687" cy="227798"/>
              </a:xfrm>
              <a:prstGeom prst="rect">
                <a:avLst/>
              </a:prstGeom>
            </p:spPr>
          </p:pic>
        </p:grpSp>
        <p:cxnSp>
          <p:nvCxnSpPr>
            <p:cNvPr id="67" name="Straight Arrow Connector 66">
              <a:extLst>
                <a:ext uri="{FF2B5EF4-FFF2-40B4-BE49-F238E27FC236}">
                  <a16:creationId xmlns:a16="http://schemas.microsoft.com/office/drawing/2014/main" id="{F70FF4F8-AA4D-4708-B0A7-54F6826FAA7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990600" y="926493"/>
              <a:ext cx="0" cy="258140"/>
            </a:xfrm>
            <a:prstGeom prst="straightConnector1">
              <a:avLst/>
            </a:prstGeom>
            <a:ln w="19050">
              <a:headEnd type="none" w="med" len="med"/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4" name="Explosion: 14 Points 3">
              <a:extLst>
                <a:ext uri="{FF2B5EF4-FFF2-40B4-BE49-F238E27FC236}">
                  <a16:creationId xmlns:a16="http://schemas.microsoft.com/office/drawing/2014/main" id="{94A0BBFC-6A48-423C-B28F-12FF59BDB5A4}"/>
                </a:ext>
              </a:extLst>
            </p:cNvPr>
            <p:cNvSpPr/>
            <p:nvPr/>
          </p:nvSpPr>
          <p:spPr bwMode="auto">
            <a:xfrm rot="435139">
              <a:off x="397856" y="453887"/>
              <a:ext cx="1413063" cy="578162"/>
            </a:xfrm>
            <a:prstGeom prst="irregularSeal2">
              <a:avLst/>
            </a:prstGeom>
            <a:solidFill>
              <a:srgbClr val="FFFF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D46A789D-437E-492D-82C7-55ECD3205B93}"/>
                </a:ext>
              </a:extLst>
            </p:cNvPr>
            <p:cNvSpPr txBox="1"/>
            <p:nvPr/>
          </p:nvSpPr>
          <p:spPr>
            <a:xfrm>
              <a:off x="664202" y="580365"/>
              <a:ext cx="88036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Situation</a:t>
              </a:r>
            </a:p>
          </p:txBody>
        </p:sp>
      </p:grpSp>
      <p:sp>
        <p:nvSpPr>
          <p:cNvPr id="68" name="Slide Number Placeholder 3">
            <a:extLst>
              <a:ext uri="{FF2B5EF4-FFF2-40B4-BE49-F238E27FC236}">
                <a16:creationId xmlns:a16="http://schemas.microsoft.com/office/drawing/2014/main" id="{05A9B52E-E5C7-4FB0-B956-4F094A1895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162800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E0782585-D2F6-4A70-8EC6-05AE687198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58001" y="6550222"/>
            <a:ext cx="1607936" cy="307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446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254"/>
    </mc:Choice>
    <mc:Fallback xmlns="">
      <p:transition spd="slow" advTm="82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8F1C6-C119-41D5-8E64-A2FA749D3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6F4F9D-6585-4BD7-97AA-C052FC9AA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Innovation Pyramid is a visual representation of a non-linear, iterative, knowledge-based methodology</a:t>
            </a:r>
          </a:p>
          <a:p>
            <a:endParaRPr lang="en-US" dirty="0"/>
          </a:p>
          <a:p>
            <a:r>
              <a:rPr lang="en-US" dirty="0"/>
              <a:t>By separating Design from Execution and Problem from Solution, the method allows for easier diagnosis should the innovation not have the desired impact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744C2-28EE-4EDC-8CAD-402C362BA00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093295CE-2BA1-451A-8404-EFA6622566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6764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6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127"/>
    </mc:Choice>
    <mc:Fallback xmlns="">
      <p:transition spd="slow" advTm="751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732722"/>
            <a:ext cx="5257800" cy="2133600"/>
          </a:xfrm>
        </p:spPr>
        <p:txBody>
          <a:bodyPr/>
          <a:lstStyle/>
          <a:p>
            <a:r>
              <a:rPr lang="en-US" dirty="0"/>
              <a:t>Zoom Review for this session</a:t>
            </a:r>
          </a:p>
          <a:p>
            <a:endParaRPr lang="en-US" dirty="0"/>
          </a:p>
          <a:p>
            <a:r>
              <a:rPr lang="en-US" dirty="0"/>
              <a:t>See syllabus for date/time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5812B6-1CD6-44DA-A08A-9E907FB137C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78" t="25555" r="35555" b="41111"/>
          <a:stretch/>
        </p:blipFill>
        <p:spPr>
          <a:xfrm>
            <a:off x="5990645" y="1219200"/>
            <a:ext cx="2467555" cy="3084444"/>
          </a:xfrm>
          <a:prstGeom prst="rect">
            <a:avLst/>
          </a:prstGeom>
        </p:spPr>
      </p:pic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C0EC0BD1-99F2-47A5-B144-B657C3AB5F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58001" y="6477000"/>
            <a:ext cx="1447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8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22"/>
    </mc:Choice>
    <mc:Fallback xmlns="">
      <p:transition spd="slow" advTm="41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B714-C3E0-4BC0-8D46-569A0DCC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 methodology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F877-FAE2-44F2-85B9-3EE66A3C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4876800"/>
          </a:xfrm>
        </p:spPr>
        <p:txBody>
          <a:bodyPr/>
          <a:lstStyle/>
          <a:p>
            <a:r>
              <a:rPr lang="en-US" dirty="0"/>
              <a:t>Methodology is NOT a recipe</a:t>
            </a:r>
          </a:p>
          <a:p>
            <a:pPr lvl="1"/>
            <a:r>
              <a:rPr lang="en-US" dirty="0"/>
              <a:t>No guaranteed outcome</a:t>
            </a:r>
          </a:p>
          <a:p>
            <a:r>
              <a:rPr lang="en-US" dirty="0"/>
              <a:t>Methodology is learnable</a:t>
            </a:r>
          </a:p>
          <a:p>
            <a:r>
              <a:rPr lang="en-US" dirty="0"/>
              <a:t>Methodology is repeatable</a:t>
            </a:r>
          </a:p>
          <a:p>
            <a:r>
              <a:rPr lang="en-US" dirty="0"/>
              <a:t>The Innovation Pyramid methodology is Non-linear and iterative</a:t>
            </a:r>
          </a:p>
          <a:p>
            <a:pPr lvl="1"/>
            <a:r>
              <a:rPr lang="en-US" dirty="0"/>
              <a:t>Does not go from A</a:t>
            </a:r>
            <a:r>
              <a:rPr lang="en-US" dirty="0">
                <a:sym typeface="Wingdings" panose="05000000000000000000" pitchFamily="2" charset="2"/>
              </a:rPr>
              <a:t>BC…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Can go many directions AC  or AB, etc. and can go backwards</a:t>
            </a:r>
          </a:p>
          <a:p>
            <a:r>
              <a:rPr lang="en-US" dirty="0">
                <a:sym typeface="Wingdings" panose="05000000000000000000" pitchFamily="2" charset="2"/>
              </a:rPr>
              <a:t>Knowledge-based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Learning method…. Decisions based on information gathered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9D6E-B542-477C-80F4-890AE6095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204552" y="6477000"/>
            <a:ext cx="1905000" cy="457200"/>
          </a:xfrm>
        </p:spPr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36597550-EBB9-4231-887A-159EF3BB22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03"/>
    </mc:Choice>
    <mc:Fallback xmlns="">
      <p:transition spd="slow" advTm="1206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851195-6B1F-4AE7-B657-343BC826D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928DA-ACF8-4031-B805-6DB55014D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250"/>
            <a:ext cx="8458200" cy="4876800"/>
          </a:xfrm>
        </p:spPr>
        <p:txBody>
          <a:bodyPr/>
          <a:lstStyle/>
          <a:p>
            <a:r>
              <a:rPr lang="en-US" dirty="0"/>
              <a:t>Design-thinking based</a:t>
            </a:r>
          </a:p>
          <a:p>
            <a:pPr lvl="1"/>
            <a:r>
              <a:rPr lang="en-US" dirty="0"/>
              <a:t>Solutions are created with an “adopter” focus </a:t>
            </a:r>
            <a:r>
              <a:rPr lang="en-US" sz="2000" dirty="0"/>
              <a:t>(point-of-view)</a:t>
            </a:r>
            <a:endParaRPr lang="en-US" dirty="0"/>
          </a:p>
          <a:p>
            <a:pPr lvl="2"/>
            <a:r>
              <a:rPr lang="en-US" dirty="0"/>
              <a:t>Every problem is associated with a person (or group)</a:t>
            </a:r>
          </a:p>
          <a:p>
            <a:pPr lvl="3"/>
            <a:r>
              <a:rPr lang="en-US" dirty="0"/>
              <a:t>No person (or group) has the issue, then there is no problem</a:t>
            </a:r>
          </a:p>
          <a:p>
            <a:pPr lvl="2"/>
            <a:r>
              <a:rPr lang="en-US" dirty="0"/>
              <a:t>“Adopter” is the one with the problem that is looking for a new solution to adopt</a:t>
            </a:r>
          </a:p>
          <a:p>
            <a:pPr lvl="2"/>
            <a:r>
              <a:rPr lang="en-US" dirty="0"/>
              <a:t>Depending on the type of innovation the “adopter” may also be known as a “client” or “customer” or “user”</a:t>
            </a:r>
          </a:p>
          <a:p>
            <a:pPr lvl="2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40BD9-3366-4693-8CE1-EA2637DA9CC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9952DA-B8F9-4CAF-B91B-F0E7A47E7F76}"/>
              </a:ext>
            </a:extLst>
          </p:cNvPr>
          <p:cNvGrpSpPr/>
          <p:nvPr/>
        </p:nvGrpSpPr>
        <p:grpSpPr>
          <a:xfrm>
            <a:off x="2514600" y="4002186"/>
            <a:ext cx="3962400" cy="1827418"/>
            <a:chOff x="2514600" y="3962400"/>
            <a:chExt cx="4724400" cy="2178844"/>
          </a:xfrm>
        </p:grpSpPr>
        <p:pic>
          <p:nvPicPr>
            <p:cNvPr id="15" name="Picture 6" descr="Image result for needy person clipart black and white">
              <a:extLst>
                <a:ext uri="{FF2B5EF4-FFF2-40B4-BE49-F238E27FC236}">
                  <a16:creationId xmlns:a16="http://schemas.microsoft.com/office/drawing/2014/main" id="{BE6259AD-2587-411C-BEB4-4EC6A43096C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8" r="33091"/>
            <a:stretch/>
          </p:blipFill>
          <p:spPr bwMode="auto">
            <a:xfrm>
              <a:off x="2514600" y="3962400"/>
              <a:ext cx="988193" cy="217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E7944B91-1161-47E3-A526-41F2F3D6A230}"/>
                </a:ext>
              </a:extLst>
            </p:cNvPr>
            <p:cNvGrpSpPr/>
            <p:nvPr/>
          </p:nvGrpSpPr>
          <p:grpSpPr>
            <a:xfrm>
              <a:off x="3320732" y="4236227"/>
              <a:ext cx="3918268" cy="1554974"/>
              <a:chOff x="3320732" y="4236227"/>
              <a:chExt cx="3918268" cy="1554974"/>
            </a:xfrm>
          </p:grpSpPr>
          <p:pic>
            <p:nvPicPr>
              <p:cNvPr id="17" name="Picture 8" descr="Image result for innovation clipart black and white">
                <a:extLst>
                  <a:ext uri="{FF2B5EF4-FFF2-40B4-BE49-F238E27FC236}">
                    <a16:creationId xmlns:a16="http://schemas.microsoft.com/office/drawing/2014/main" id="{573B1241-213C-4A8B-937F-C97C8E42F6B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1720" y="4312443"/>
                <a:ext cx="1498651" cy="1478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Arrow: Left-Right 17">
                <a:extLst>
                  <a:ext uri="{FF2B5EF4-FFF2-40B4-BE49-F238E27FC236}">
                    <a16:creationId xmlns:a16="http://schemas.microsoft.com/office/drawing/2014/main" id="{47C7F602-6E81-4BC1-834E-FB197687F947}"/>
                  </a:ext>
                </a:extLst>
              </p:cNvPr>
              <p:cNvSpPr/>
              <p:nvPr/>
            </p:nvSpPr>
            <p:spPr bwMode="auto">
              <a:xfrm>
                <a:off x="3320732" y="4899422"/>
                <a:ext cx="718988" cy="304800"/>
              </a:xfrm>
              <a:prstGeom prst="leftRightArrow">
                <a:avLst/>
              </a:prstGeom>
              <a:solidFill>
                <a:srgbClr val="EE5904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9" name="Arrow: Left-Right 18">
                <a:extLst>
                  <a:ext uri="{FF2B5EF4-FFF2-40B4-BE49-F238E27FC236}">
                    <a16:creationId xmlns:a16="http://schemas.microsoft.com/office/drawing/2014/main" id="{8014371C-DBBE-4BFB-92D2-5DAF51DB29EB}"/>
                  </a:ext>
                </a:extLst>
              </p:cNvPr>
              <p:cNvSpPr/>
              <p:nvPr/>
            </p:nvSpPr>
            <p:spPr bwMode="auto">
              <a:xfrm>
                <a:off x="5573855" y="4899422"/>
                <a:ext cx="718988" cy="304800"/>
              </a:xfrm>
              <a:prstGeom prst="leftRightArrow">
                <a:avLst/>
              </a:prstGeom>
              <a:solidFill>
                <a:srgbClr val="EE5904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76BAB878-4DA9-474B-A4A2-6BABF4B3BE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0329" y="4312443"/>
                <a:ext cx="788671" cy="1478758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5EA66D0-309A-40E5-B781-F2CAA29C38EE}"/>
                  </a:ext>
                </a:extLst>
              </p:cNvPr>
              <p:cNvSpPr txBox="1"/>
              <p:nvPr/>
            </p:nvSpPr>
            <p:spPr>
              <a:xfrm rot="20215994">
                <a:off x="6601755" y="4236227"/>
                <a:ext cx="293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tencil Std" panose="04020904080802020404" pitchFamily="82" charset="0"/>
                  </a:rPr>
                  <a:t>?</a:t>
                </a:r>
              </a:p>
            </p:txBody>
          </p:sp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4224DAC4-3858-4956-999C-01B88C00702F}"/>
              </a:ext>
            </a:extLst>
          </p:cNvPr>
          <p:cNvSpPr txBox="1"/>
          <p:nvPr/>
        </p:nvSpPr>
        <p:spPr>
          <a:xfrm>
            <a:off x="2514600" y="5564960"/>
            <a:ext cx="40187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Innovator                                                        Adopter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ABE7EB03-7649-47F9-8C74-9A628391729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0" y="6400800"/>
            <a:ext cx="190500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31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43"/>
    </mc:Choice>
    <mc:Fallback xmlns="">
      <p:transition spd="slow" advTm="7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6CF25F-F09E-4119-B38B-657EACA2D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Innovation = Impactful Problem-solving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2B85D-1932-4C83-804A-AC0DA067F8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3000"/>
            <a:ext cx="5812104" cy="3488114"/>
          </a:xfrm>
        </p:spPr>
        <p:txBody>
          <a:bodyPr/>
          <a:lstStyle/>
          <a:p>
            <a:r>
              <a:rPr lang="en-US" dirty="0"/>
              <a:t>No Person, No Problem</a:t>
            </a:r>
          </a:p>
          <a:p>
            <a:endParaRPr lang="en-US" dirty="0"/>
          </a:p>
          <a:p>
            <a:r>
              <a:rPr lang="en-US" dirty="0"/>
              <a:t>No adoption, No Impact</a:t>
            </a:r>
          </a:p>
          <a:p>
            <a:endParaRPr lang="en-US" dirty="0"/>
          </a:p>
          <a:p>
            <a:r>
              <a:rPr lang="en-US" dirty="0"/>
              <a:t>No Impact, No Innovation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C060D8-6092-4CB0-9EEB-52B0A1C956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69F59B7-C132-4AF3-86FA-BF71687FA665}"/>
              </a:ext>
            </a:extLst>
          </p:cNvPr>
          <p:cNvGrpSpPr/>
          <p:nvPr/>
        </p:nvGrpSpPr>
        <p:grpSpPr>
          <a:xfrm>
            <a:off x="1981200" y="3688556"/>
            <a:ext cx="4724400" cy="2178844"/>
            <a:chOff x="2514600" y="3962400"/>
            <a:chExt cx="4724400" cy="2178844"/>
          </a:xfrm>
        </p:grpSpPr>
        <p:pic>
          <p:nvPicPr>
            <p:cNvPr id="13" name="Picture 6" descr="Image result for needy person clipart black and white">
              <a:extLst>
                <a:ext uri="{FF2B5EF4-FFF2-40B4-BE49-F238E27FC236}">
                  <a16:creationId xmlns:a16="http://schemas.microsoft.com/office/drawing/2014/main" id="{097D5059-C7C2-4283-BABF-6DAF585DF9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28" r="33091"/>
            <a:stretch/>
          </p:blipFill>
          <p:spPr bwMode="auto">
            <a:xfrm>
              <a:off x="2514600" y="3962400"/>
              <a:ext cx="988193" cy="21788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A4E80CD-1FD3-46A2-ABA6-7E8FA871079C}"/>
                </a:ext>
              </a:extLst>
            </p:cNvPr>
            <p:cNvGrpSpPr/>
            <p:nvPr/>
          </p:nvGrpSpPr>
          <p:grpSpPr>
            <a:xfrm>
              <a:off x="3320732" y="4236227"/>
              <a:ext cx="3918268" cy="1554974"/>
              <a:chOff x="3320732" y="4236227"/>
              <a:chExt cx="3918268" cy="1554974"/>
            </a:xfrm>
          </p:grpSpPr>
          <p:pic>
            <p:nvPicPr>
              <p:cNvPr id="16" name="Picture 8" descr="Image result for innovation clipart black and white">
                <a:extLst>
                  <a:ext uri="{FF2B5EF4-FFF2-40B4-BE49-F238E27FC236}">
                    <a16:creationId xmlns:a16="http://schemas.microsoft.com/office/drawing/2014/main" id="{475E79DA-BF4D-4FA8-812F-1ABE74ABFE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51720" y="4312443"/>
                <a:ext cx="1498651" cy="147875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7" name="Arrow: Left-Right 16">
                <a:extLst>
                  <a:ext uri="{FF2B5EF4-FFF2-40B4-BE49-F238E27FC236}">
                    <a16:creationId xmlns:a16="http://schemas.microsoft.com/office/drawing/2014/main" id="{ABAB9B2D-3383-4639-85A3-776F55395D50}"/>
                  </a:ext>
                </a:extLst>
              </p:cNvPr>
              <p:cNvSpPr/>
              <p:nvPr/>
            </p:nvSpPr>
            <p:spPr bwMode="auto">
              <a:xfrm>
                <a:off x="3320732" y="4899422"/>
                <a:ext cx="718988" cy="304800"/>
              </a:xfrm>
              <a:prstGeom prst="leftRightArrow">
                <a:avLst/>
              </a:prstGeom>
              <a:solidFill>
                <a:srgbClr val="EE5904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8" name="Arrow: Left-Right 17">
                <a:extLst>
                  <a:ext uri="{FF2B5EF4-FFF2-40B4-BE49-F238E27FC236}">
                    <a16:creationId xmlns:a16="http://schemas.microsoft.com/office/drawing/2014/main" id="{6BA8EB2B-9B3B-4780-B8A4-1B0C2F8F3B5E}"/>
                  </a:ext>
                </a:extLst>
              </p:cNvPr>
              <p:cNvSpPr/>
              <p:nvPr/>
            </p:nvSpPr>
            <p:spPr bwMode="auto">
              <a:xfrm>
                <a:off x="5573855" y="4899422"/>
                <a:ext cx="718988" cy="304800"/>
              </a:xfrm>
              <a:prstGeom prst="leftRightArrow">
                <a:avLst/>
              </a:prstGeom>
              <a:solidFill>
                <a:srgbClr val="EE5904"/>
              </a:solidFill>
              <a:ln w="2857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44C1441-643E-465F-8CB7-138CF5B2F1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6450329" y="4312443"/>
                <a:ext cx="788671" cy="1478758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604DB0-A198-4689-B7E6-DD39FED9E0FF}"/>
                  </a:ext>
                </a:extLst>
              </p:cNvPr>
              <p:cNvSpPr txBox="1"/>
              <p:nvPr/>
            </p:nvSpPr>
            <p:spPr>
              <a:xfrm rot="20215994">
                <a:off x="6601755" y="4236227"/>
                <a:ext cx="293670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Stencil Std" panose="04020904080802020404" pitchFamily="82" charset="0"/>
                  </a:rPr>
                  <a:t>?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291D5282-1B2D-44A4-9718-0A66C2E45881}"/>
              </a:ext>
            </a:extLst>
          </p:cNvPr>
          <p:cNvSpPr txBox="1"/>
          <p:nvPr/>
        </p:nvSpPr>
        <p:spPr>
          <a:xfrm>
            <a:off x="2068051" y="5559623"/>
            <a:ext cx="4557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Innovator                                                                     Adopter</a:t>
            </a:r>
          </a:p>
        </p:txBody>
      </p:sp>
      <p:pic>
        <p:nvPicPr>
          <p:cNvPr id="8" name="Video 7">
            <a:hlinkClick r:id="" action="ppaction://media"/>
            <a:extLst>
              <a:ext uri="{FF2B5EF4-FFF2-40B4-BE49-F238E27FC236}">
                <a16:creationId xmlns:a16="http://schemas.microsoft.com/office/drawing/2014/main" id="{B8FF89F7-14DE-40A4-94A7-87C742557E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858001" y="6477000"/>
            <a:ext cx="1828800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16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521"/>
    </mc:Choice>
    <mc:Fallback xmlns="">
      <p:transition spd="slow" advTm="59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A2E78-D0E9-4A12-8146-24BA8A9ABC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Problem-solving requires 4 “stages”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BC354-557A-40AF-9524-8BF020E9C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71600"/>
            <a:ext cx="7391400" cy="3200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Identify the problem</a:t>
            </a:r>
          </a:p>
          <a:p>
            <a:pPr marL="0" indent="0">
              <a:buNone/>
            </a:pPr>
            <a:r>
              <a:rPr lang="en-US" dirty="0"/>
              <a:t>2. Formulate a solution</a:t>
            </a:r>
          </a:p>
          <a:p>
            <a:pPr marL="0" indent="0">
              <a:buNone/>
            </a:pPr>
            <a:r>
              <a:rPr lang="en-US" dirty="0"/>
              <a:t>3. Plan the creation of the solution </a:t>
            </a:r>
            <a:r>
              <a:rPr lang="en-US" u="sng" dirty="0"/>
              <a:t>and its delivery</a:t>
            </a:r>
          </a:p>
          <a:p>
            <a:pPr marL="0" indent="0">
              <a:buNone/>
            </a:pPr>
            <a:r>
              <a:rPr lang="en-US" dirty="0"/>
              <a:t>    to the adopter</a:t>
            </a:r>
          </a:p>
          <a:p>
            <a:pPr marL="0" indent="0">
              <a:buNone/>
            </a:pPr>
            <a:r>
              <a:rPr lang="en-US" dirty="0"/>
              <a:t>4. Perform the Plan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F3F47E-31B6-4D34-B71C-E8FBBBAF401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E33AFC7D-B2E2-4EFB-BF89-249712D8D53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0" y="6477000"/>
            <a:ext cx="1905001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94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82"/>
    </mc:Choice>
    <mc:Fallback xmlns="">
      <p:transition spd="slow" advTm="93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80D69-CA7A-47FE-BB86-DE697C0C7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Problem-solving is non-linear and iterative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FE8F41-B02A-4758-A839-784F842C7B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do not always start with (1) Problem Identification. </a:t>
            </a:r>
          </a:p>
          <a:p>
            <a:pPr lvl="1"/>
            <a:r>
              <a:rPr lang="en-US" dirty="0"/>
              <a:t>Sometimes it starts at stage (2) Solution Formulation</a:t>
            </a:r>
          </a:p>
          <a:p>
            <a:pPr lvl="2"/>
            <a:r>
              <a:rPr lang="en-US" dirty="0"/>
              <a:t>We tend to think in terms of “solutions”</a:t>
            </a:r>
          </a:p>
          <a:p>
            <a:pPr lvl="1"/>
            <a:endParaRPr lang="en-US" dirty="0"/>
          </a:p>
          <a:p>
            <a:r>
              <a:rPr lang="en-US" dirty="0"/>
              <a:t>We do not always completely “finish” a stage before moving on to another stage</a:t>
            </a:r>
          </a:p>
          <a:p>
            <a:pPr lvl="1"/>
            <a:r>
              <a:rPr lang="en-US" dirty="0"/>
              <a:t>Sometimes we have to “circle back” and return to a stage because we learned something new along the way</a:t>
            </a:r>
          </a:p>
          <a:p>
            <a:pPr lvl="2"/>
            <a:r>
              <a:rPr lang="en-US" dirty="0"/>
              <a:t>Problem-solving is also a </a:t>
            </a:r>
            <a:r>
              <a:rPr lang="en-US" b="1" dirty="0"/>
              <a:t>KNOWLEDGE PROCESS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E4AC63-3A40-4D37-A6E4-FAF9758176C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79870CA1-0BA4-4990-B8EF-443330EBBD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798"/>
            <a:ext cx="1905000" cy="457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7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20"/>
    </mc:Choice>
    <mc:Fallback xmlns="">
      <p:transition spd="slow" advTm="914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05B714-C3E0-4BC0-8D46-569A0DCC57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Innovation Pyramid differentiations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A5F877-FAE2-44F2-85B9-3EE66A3C5C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990600"/>
            <a:ext cx="8763000" cy="4876800"/>
          </a:xfrm>
        </p:spPr>
        <p:txBody>
          <a:bodyPr/>
          <a:lstStyle/>
          <a:p>
            <a:r>
              <a:rPr lang="en-US" dirty="0"/>
              <a:t>Is Design-thinking based, and utilizes tools of Creativity</a:t>
            </a:r>
          </a:p>
          <a:p>
            <a:pPr marL="0" indent="0">
              <a:buNone/>
            </a:pPr>
            <a:endParaRPr lang="en-US" sz="1000" dirty="0"/>
          </a:p>
          <a:p>
            <a:r>
              <a:rPr lang="en-US" dirty="0"/>
              <a:t>Separates Design from Execution</a:t>
            </a:r>
          </a:p>
          <a:p>
            <a:pPr lvl="1"/>
            <a:r>
              <a:rPr lang="en-US" sz="2000" dirty="0"/>
              <a:t>i.e. separates “what” needs to be done from “how” it will be accomplished</a:t>
            </a:r>
          </a:p>
          <a:p>
            <a:pPr lvl="1"/>
            <a:endParaRPr lang="en-US" sz="1000" dirty="0"/>
          </a:p>
          <a:p>
            <a:r>
              <a:rPr lang="en-US" dirty="0"/>
              <a:t>Separates Problem from Solution</a:t>
            </a:r>
          </a:p>
          <a:p>
            <a:pPr lvl="1"/>
            <a:r>
              <a:rPr lang="en-US" sz="2000" dirty="0"/>
              <a:t>i.e. separates the Diagnosis from the Prescription</a:t>
            </a:r>
          </a:p>
          <a:p>
            <a:pPr lvl="1"/>
            <a:endParaRPr lang="en-US" sz="2000" dirty="0"/>
          </a:p>
          <a:p>
            <a:r>
              <a:rPr lang="en-US" dirty="0"/>
              <a:t>Separates Plan from Performance</a:t>
            </a:r>
          </a:p>
          <a:p>
            <a:pPr lvl="1"/>
            <a:r>
              <a:rPr lang="en-US" sz="2000" dirty="0"/>
              <a:t>i.e. the implementation plan from how well that plan was implemented</a:t>
            </a:r>
          </a:p>
          <a:p>
            <a:endParaRPr lang="en-US" sz="10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F9D6E-B542-477C-80F4-890AE60959B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1D4DFB-05A4-4E49-8C5F-DBB9BC109519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pic>
        <p:nvPicPr>
          <p:cNvPr id="6" name="Video 5">
            <a:hlinkClick r:id="" action="ppaction://media"/>
            <a:extLst>
              <a:ext uri="{FF2B5EF4-FFF2-40B4-BE49-F238E27FC236}">
                <a16:creationId xmlns:a16="http://schemas.microsoft.com/office/drawing/2014/main" id="{27866D60-248D-433B-9647-8E749ECF7C1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1" y="6400800"/>
            <a:ext cx="18288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024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92"/>
    </mc:Choice>
    <mc:Fallback xmlns="">
      <p:transition spd="slow" advTm="49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2"/>
</p:tagLst>
</file>

<file path=ppt/theme/theme1.xml><?xml version="1.0" encoding="utf-8"?>
<a:theme xmlns:a="http://schemas.openxmlformats.org/drawingml/2006/main" name="blank">
  <a:themeElements>
    <a:clrScheme name="blank 3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blan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2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Innovation_Pyramid_Template_0814" id="{969F1DDD-1B93-46BD-B5D5-5568C87A65CC}" vid="{17859C88-956A-4E8F-AE5E-B3FD4CB35288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Innovation_Pyramid_Template_0814</Template>
  <TotalTime>526</TotalTime>
  <Words>1542</Words>
  <Application>Microsoft Office PowerPoint</Application>
  <PresentationFormat>On-screen Show (4:3)</PresentationFormat>
  <Paragraphs>304</Paragraphs>
  <Slides>34</Slides>
  <Notes>2</Notes>
  <HiddenSlides>0</HiddenSlides>
  <MMClips>34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9" baseType="lpstr">
      <vt:lpstr>Arial</vt:lpstr>
      <vt:lpstr>Stencil Std</vt:lpstr>
      <vt:lpstr>Times New Roman</vt:lpstr>
      <vt:lpstr>Wingdings</vt:lpstr>
      <vt:lpstr>blank</vt:lpstr>
      <vt:lpstr>PowerPoint Presentation</vt:lpstr>
      <vt:lpstr>What’s the Pathway?</vt:lpstr>
      <vt:lpstr>The Innovation Pyramid</vt:lpstr>
      <vt:lpstr>The Innovation Pyramid methodology</vt:lpstr>
      <vt:lpstr>The Innovation Pyramid</vt:lpstr>
      <vt:lpstr>Innovation = Impactful Problem-solving</vt:lpstr>
      <vt:lpstr>Problem-solving requires 4 “stages”</vt:lpstr>
      <vt:lpstr>Problem-solving is non-linear and iterative</vt:lpstr>
      <vt:lpstr>The Innovation Pyramid differentiations</vt:lpstr>
      <vt:lpstr>Unique Aspects of The Innovation Pyramid</vt:lpstr>
      <vt:lpstr>Layout of The Innovation Pyramid</vt:lpstr>
      <vt:lpstr>Additional differentiators</vt:lpstr>
      <vt:lpstr>Changing Perspective: Zooming In and Out </vt:lpstr>
      <vt:lpstr>Different “tools” apply to different perspective levels</vt:lpstr>
      <vt:lpstr>PowerPoint Presentation</vt:lpstr>
      <vt:lpstr>Additional differentiators</vt:lpstr>
      <vt:lpstr>“What,” “Who” and then “How”</vt:lpstr>
      <vt:lpstr>Layout of The Innovation Pyramid</vt:lpstr>
      <vt:lpstr>Layout of The Innovation Pyramid</vt:lpstr>
      <vt:lpstr>The Innovation Pyramid Laid Flat</vt:lpstr>
      <vt:lpstr>Level 1:  Design Stage 1 (Problem Identification)</vt:lpstr>
      <vt:lpstr>Level 1 Method Overview</vt:lpstr>
      <vt:lpstr>Level 2:  Design Stage 2 (Solution Formulation)</vt:lpstr>
      <vt:lpstr>Level 2 Method Overview</vt:lpstr>
      <vt:lpstr>Value Proposition</vt:lpstr>
      <vt:lpstr>Level 3:  Execution Stage 1 (The Plan)</vt:lpstr>
      <vt:lpstr>Outcome of Execution Stage 1 (Plan)</vt:lpstr>
      <vt:lpstr>Execution is mainly innovator’s POV</vt:lpstr>
      <vt:lpstr>Level 4:  Execution Stage 2 (Performance)</vt:lpstr>
      <vt:lpstr>Pyramid Level 4: Implementation </vt:lpstr>
      <vt:lpstr>Integrated Methodology: No Guarantee of initial desired outcome</vt:lpstr>
      <vt:lpstr>PowerPoint Presentation</vt:lpstr>
      <vt:lpstr>Summary</vt:lpstr>
      <vt:lpstr>Questions?</vt:lpstr>
    </vt:vector>
  </TitlesOfParts>
  <Company>University of Michigan Business School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Faley</dc:creator>
  <cp:lastModifiedBy>Tim Faley</cp:lastModifiedBy>
  <cp:revision>77</cp:revision>
  <cp:lastPrinted>2019-08-14T13:16:27Z</cp:lastPrinted>
  <dcterms:created xsi:type="dcterms:W3CDTF">2019-08-18T05:15:12Z</dcterms:created>
  <dcterms:modified xsi:type="dcterms:W3CDTF">2022-07-29T21:08:18Z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5</vt:i4>
  </property>
</Properties>
</file>