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8"/>
  </p:notesMasterIdLst>
  <p:handoutMasterIdLst>
    <p:handoutMasterId r:id="rId19"/>
  </p:handoutMasterIdLst>
  <p:sldIdLst>
    <p:sldId id="1119" r:id="rId2"/>
    <p:sldId id="1280" r:id="rId3"/>
    <p:sldId id="1940" r:id="rId4"/>
    <p:sldId id="1281" r:id="rId5"/>
    <p:sldId id="1274" r:id="rId6"/>
    <p:sldId id="1894" r:id="rId7"/>
    <p:sldId id="1926" r:id="rId8"/>
    <p:sldId id="1895" r:id="rId9"/>
    <p:sldId id="1927" r:id="rId10"/>
    <p:sldId id="843" r:id="rId11"/>
    <p:sldId id="1928" r:id="rId12"/>
    <p:sldId id="1937" r:id="rId13"/>
    <p:sldId id="1936" r:id="rId14"/>
    <p:sldId id="1938" r:id="rId15"/>
    <p:sldId id="1939" r:id="rId16"/>
    <p:sldId id="1038" r:id="rId17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4B"/>
    <a:srgbClr val="F8900C"/>
    <a:srgbClr val="442200"/>
    <a:srgbClr val="912D01"/>
    <a:srgbClr val="E1E14B"/>
    <a:srgbClr val="FFCD23"/>
    <a:srgbClr val="E6AF00"/>
    <a:srgbClr val="902D01"/>
    <a:srgbClr val="802601"/>
    <a:srgbClr val="802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701" autoAdjust="0"/>
  </p:normalViewPr>
  <p:slideViewPr>
    <p:cSldViewPr>
      <p:cViewPr varScale="1">
        <p:scale>
          <a:sx n="61" d="100"/>
          <a:sy n="61" d="100"/>
        </p:scale>
        <p:origin x="1159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685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/>
              <a:t>“Process” implies “recipe” which is not the case; method</a:t>
            </a:r>
            <a:r>
              <a:rPr lang="en-029" baseline="0" dirty="0"/>
              <a:t> is a way to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6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/>
              <a:t>Danger of “Group Think” </a:t>
            </a:r>
          </a:p>
          <a:p>
            <a:r>
              <a:rPr lang="en-029" dirty="0"/>
              <a:t>Dr.</a:t>
            </a:r>
            <a:r>
              <a:rPr lang="en-029" baseline="0" dirty="0"/>
              <a:t> </a:t>
            </a:r>
            <a:r>
              <a:rPr lang="en-029" baseline="0" dirty="0" err="1"/>
              <a:t>Puccio</a:t>
            </a:r>
            <a:r>
              <a:rPr lang="en-029" baseline="0" dirty="0"/>
              <a:t> presented </a:t>
            </a:r>
            <a:r>
              <a:rPr lang="en-029" baseline="0" dirty="0" err="1"/>
              <a:t>Foursight</a:t>
            </a:r>
            <a:r>
              <a:rPr lang="en-029" baseline="0" dirty="0"/>
              <a:t>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2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/>
              <a:t>Need dynamic interactions for</a:t>
            </a:r>
            <a:r>
              <a:rPr lang="en-029" baseline="0" dirty="0"/>
              <a:t> creative thinking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52E00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52E00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628471"/>
            <a:ext cx="277511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Fall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ED8E915B-085B-4E41-AF21-D0F46CBD298C}"/>
              </a:ext>
            </a:extLst>
          </p:cNvPr>
          <p:cNvSpPr txBox="1">
            <a:spLocks/>
          </p:cNvSpPr>
          <p:nvPr/>
        </p:nvSpPr>
        <p:spPr bwMode="auto">
          <a:xfrm>
            <a:off x="0" y="2362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b="1" kern="0" dirty="0"/>
              <a:t>Session 01:  This Course’s</a:t>
            </a:r>
          </a:p>
          <a:p>
            <a:pPr marL="0" indent="0" algn="ctr">
              <a:buNone/>
            </a:pPr>
            <a:r>
              <a:rPr lang="en-US" sz="4000" b="1" kern="0" dirty="0"/>
              <a:t> Approach to Innovation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3C9F5EB0-7E97-460E-B500-5785DA5C00D1}"/>
              </a:ext>
            </a:extLst>
          </p:cNvPr>
          <p:cNvSpPr txBox="1">
            <a:spLocks/>
          </p:cNvSpPr>
          <p:nvPr/>
        </p:nvSpPr>
        <p:spPr bwMode="auto">
          <a:xfrm>
            <a:off x="0" y="4267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endParaRPr lang="en-029" sz="1600" b="1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Fall 2022</a:t>
            </a:r>
            <a:endParaRPr lang="en-US" sz="1800" b="1" dirty="0">
              <a:solidFill>
                <a:srgbClr val="3B4445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F4C272D-3F1E-4D85-B14B-9E534CF5A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553200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01"/>
    </mc:Choice>
    <mc:Fallback xmlns="">
      <p:transition spd="slow" advTm="4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239920" cy="700088"/>
          </a:xfrm>
        </p:spPr>
        <p:txBody>
          <a:bodyPr/>
          <a:lstStyle/>
          <a:p>
            <a:r>
              <a:rPr lang="en-029" dirty="0"/>
              <a:t>Changing Perspective: Zooming In and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143149"/>
            <a:ext cx="1107507" cy="1102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94" y="3092624"/>
            <a:ext cx="2036732" cy="1766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>
          <a:xfrm>
            <a:off x="1719569" y="1221571"/>
            <a:ext cx="2209800" cy="14745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823" y="1728031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Forest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6351" y="3744939"/>
            <a:ext cx="128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Tree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03641" y="5463809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Leaf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81289" y="1403332"/>
            <a:ext cx="4224511" cy="4159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700000">
            <a:off x="3688171" y="3211251"/>
            <a:ext cx="550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800" b="1" dirty="0"/>
              <a:t>Zooming Out                and                     Zooming In</a:t>
            </a:r>
            <a:endParaRPr lang="en-US" sz="1800" b="1" dirty="0"/>
          </a:p>
        </p:txBody>
      </p:sp>
      <p:pic>
        <p:nvPicPr>
          <p:cNvPr id="1026" name="Picture 2" descr="Image result for russian dolls">
            <a:extLst>
              <a:ext uri="{FF2B5EF4-FFF2-40B4-BE49-F238E27FC236}">
                <a16:creationId xmlns:a16="http://schemas.microsoft.com/office/drawing/2014/main" id="{233379DE-B30B-442E-B0A1-AA9C8652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55537"/>
            <a:ext cx="1701937" cy="14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F4228-D6FC-4C76-9A8E-45187C518B35}"/>
              </a:ext>
            </a:extLst>
          </p:cNvPr>
          <p:cNvSpPr txBox="1"/>
          <p:nvPr/>
        </p:nvSpPr>
        <p:spPr>
          <a:xfrm>
            <a:off x="0" y="4466012"/>
            <a:ext cx="2420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“Nested” – One “inside” the other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FDC5D8-2CB6-4D3B-A0BA-6A7641F4C4B7}"/>
              </a:ext>
            </a:extLst>
          </p:cNvPr>
          <p:cNvCxnSpPr/>
          <p:nvPr/>
        </p:nvCxnSpPr>
        <p:spPr bwMode="auto">
          <a:xfrm>
            <a:off x="0" y="4343400"/>
            <a:ext cx="2438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129819-7E2A-47B0-AAC7-AD057B37DCAE}"/>
              </a:ext>
            </a:extLst>
          </p:cNvPr>
          <p:cNvCxnSpPr>
            <a:cxnSpLocks/>
          </p:cNvCxnSpPr>
          <p:nvPr/>
        </p:nvCxnSpPr>
        <p:spPr bwMode="auto">
          <a:xfrm>
            <a:off x="2421699" y="4343400"/>
            <a:ext cx="0" cy="1981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E5C0F0D-FC57-4A54-B5B4-B006089A8A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6477000"/>
            <a:ext cx="1628777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7"/>
    </mc:Choice>
    <mc:Fallback xmlns="">
      <p:transition spd="slow" advTm="5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ar: 10 Points 16">
            <a:extLst>
              <a:ext uri="{FF2B5EF4-FFF2-40B4-BE49-F238E27FC236}">
                <a16:creationId xmlns:a16="http://schemas.microsoft.com/office/drawing/2014/main" id="{DA00D029-78F7-4C4D-9809-3668D3A994E5}"/>
              </a:ext>
            </a:extLst>
          </p:cNvPr>
          <p:cNvSpPr/>
          <p:nvPr/>
        </p:nvSpPr>
        <p:spPr bwMode="auto">
          <a:xfrm>
            <a:off x="1257300" y="3119292"/>
            <a:ext cx="5105400" cy="1079452"/>
          </a:xfrm>
          <a:prstGeom prst="star10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1D650-7B56-4099-B7F8-A2A68531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stage requires tools/techniques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86471-2929-4D52-8510-06B07FFE8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35" y="4198744"/>
            <a:ext cx="7772400" cy="914400"/>
          </a:xfrm>
        </p:spPr>
        <p:txBody>
          <a:bodyPr/>
          <a:lstStyle/>
          <a:p>
            <a:r>
              <a:rPr lang="en-US" sz="2000" dirty="0"/>
              <a:t>Each “stage” has a number of steps that must be accomplished</a:t>
            </a:r>
          </a:p>
          <a:p>
            <a:r>
              <a:rPr lang="en-US" sz="2000" dirty="0"/>
              <a:t>Each “step” requires tools/techniques to perform</a:t>
            </a:r>
          </a:p>
          <a:p>
            <a:r>
              <a:rPr lang="en-US" sz="2000" dirty="0"/>
              <a:t>Some tools/techniques are applicable to many steps within different stages of the process</a:t>
            </a:r>
          </a:p>
          <a:p>
            <a:pPr lvl="1"/>
            <a:r>
              <a:rPr lang="en-US" sz="1600" dirty="0"/>
              <a:t>Examples: sawing lumber, hammering nails, etc.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17D6B-5F83-4D4D-9ACE-82D05A5C9D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962790-1E19-44D9-9AF9-C35035535204}"/>
              </a:ext>
            </a:extLst>
          </p:cNvPr>
          <p:cNvSpPr/>
          <p:nvPr/>
        </p:nvSpPr>
        <p:spPr bwMode="auto">
          <a:xfrm>
            <a:off x="675480" y="1942104"/>
            <a:ext cx="1447800" cy="609600"/>
          </a:xfrm>
          <a:prstGeom prst="rect">
            <a:avLst/>
          </a:prstGeom>
          <a:solidFill>
            <a:srgbClr val="912D0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C15CF-55A0-4359-B727-7E7E83FC7A0A}"/>
              </a:ext>
            </a:extLst>
          </p:cNvPr>
          <p:cNvSpPr/>
          <p:nvPr/>
        </p:nvSpPr>
        <p:spPr bwMode="auto">
          <a:xfrm>
            <a:off x="2362200" y="1942104"/>
            <a:ext cx="1447800" cy="609600"/>
          </a:xfrm>
          <a:prstGeom prst="rect">
            <a:avLst/>
          </a:prstGeom>
          <a:solidFill>
            <a:srgbClr val="F16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C3169-1996-434C-AB6D-F83459A65C6C}"/>
              </a:ext>
            </a:extLst>
          </p:cNvPr>
          <p:cNvSpPr/>
          <p:nvPr/>
        </p:nvSpPr>
        <p:spPr bwMode="auto">
          <a:xfrm>
            <a:off x="4034743" y="1942104"/>
            <a:ext cx="1447800" cy="609600"/>
          </a:xfrm>
          <a:prstGeom prst="rect">
            <a:avLst/>
          </a:prstGeom>
          <a:solidFill>
            <a:srgbClr val="F8A01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ED918-7EDF-43DF-A223-FD68A9262D84}"/>
              </a:ext>
            </a:extLst>
          </p:cNvPr>
          <p:cNvSpPr/>
          <p:nvPr/>
        </p:nvSpPr>
        <p:spPr bwMode="auto">
          <a:xfrm>
            <a:off x="5791200" y="1942104"/>
            <a:ext cx="1447800" cy="609600"/>
          </a:xfrm>
          <a:prstGeom prst="rect">
            <a:avLst/>
          </a:prstGeom>
          <a:solidFill>
            <a:srgbClr val="FFFF1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ED7A5224-B86A-480B-BB6D-959055FE136F}"/>
              </a:ext>
            </a:extLst>
          </p:cNvPr>
          <p:cNvSpPr/>
          <p:nvPr/>
        </p:nvSpPr>
        <p:spPr bwMode="auto">
          <a:xfrm>
            <a:off x="1399380" y="1447800"/>
            <a:ext cx="5181600" cy="209052"/>
          </a:xfrm>
          <a:prstGeom prst="leftRightArrow">
            <a:avLst/>
          </a:prstGeom>
          <a:gradFill flip="none" rotWithShape="1">
            <a:gsLst>
              <a:gs pos="0">
                <a:srgbClr val="912D01"/>
              </a:gs>
              <a:gs pos="59000">
                <a:srgbClr val="F8A011"/>
              </a:gs>
              <a:gs pos="34000">
                <a:srgbClr val="F16000"/>
              </a:gs>
              <a:gs pos="99000">
                <a:srgbClr val="FFFF12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A00E1-7F80-48D0-BEFD-EDB97C6F1577}"/>
              </a:ext>
            </a:extLst>
          </p:cNvPr>
          <p:cNvSpPr txBox="1"/>
          <p:nvPr/>
        </p:nvSpPr>
        <p:spPr>
          <a:xfrm>
            <a:off x="2928350" y="990600"/>
            <a:ext cx="2568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Over-arching Method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2C3F3B-E493-4A88-BE45-7E49147CAE6A}"/>
              </a:ext>
            </a:extLst>
          </p:cNvPr>
          <p:cNvSpPr txBox="1"/>
          <p:nvPr/>
        </p:nvSpPr>
        <p:spPr>
          <a:xfrm>
            <a:off x="7493726" y="1892961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Sub-</a:t>
            </a:r>
          </a:p>
          <a:p>
            <a:r>
              <a:rPr lang="en-US" sz="2000" b="1" dirty="0"/>
              <a:t>Components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85074-6A71-496D-BE59-3A110D785FE9}"/>
              </a:ext>
            </a:extLst>
          </p:cNvPr>
          <p:cNvSpPr txBox="1"/>
          <p:nvPr/>
        </p:nvSpPr>
        <p:spPr>
          <a:xfrm>
            <a:off x="7493726" y="2981016"/>
            <a:ext cx="120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Activities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79F6F1-A09B-46C2-BDB7-CC311ECEF57B}"/>
              </a:ext>
            </a:extLst>
          </p:cNvPr>
          <p:cNvCxnSpPr/>
          <p:nvPr/>
        </p:nvCxnSpPr>
        <p:spPr bwMode="auto">
          <a:xfrm flipH="1" flipV="1">
            <a:off x="6019800" y="2133600"/>
            <a:ext cx="12954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D9A342-317C-4907-A49A-37B7CE2C8A4A}"/>
              </a:ext>
            </a:extLst>
          </p:cNvPr>
          <p:cNvSpPr txBox="1"/>
          <p:nvPr/>
        </p:nvSpPr>
        <p:spPr>
          <a:xfrm>
            <a:off x="1603935" y="3205742"/>
            <a:ext cx="43671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           B         C          D      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Processes/Tools/Techniques for accomplishing Activities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8DDC01-0B7E-4561-918E-B1BC8CFBCA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66800" y="2246905"/>
            <a:ext cx="1504950" cy="8723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990B56-E446-4FBA-BE6C-6D4CB1DD3AEC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2707727" y="2246904"/>
            <a:ext cx="1327016" cy="8981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B4400B-2F72-461C-8FBF-19409A9C37F9}"/>
              </a:ext>
            </a:extLst>
          </p:cNvPr>
          <p:cNvCxnSpPr>
            <a:cxnSpLocks/>
          </p:cNvCxnSpPr>
          <p:nvPr/>
        </p:nvCxnSpPr>
        <p:spPr bwMode="auto">
          <a:xfrm>
            <a:off x="2707727" y="2303332"/>
            <a:ext cx="617291" cy="9259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29AD42-297C-4A31-948B-F3238932F58C}"/>
              </a:ext>
            </a:extLst>
          </p:cNvPr>
          <p:cNvCxnSpPr>
            <a:cxnSpLocks/>
          </p:cNvCxnSpPr>
          <p:nvPr/>
        </p:nvCxnSpPr>
        <p:spPr bwMode="auto">
          <a:xfrm flipH="1">
            <a:off x="3932867" y="2529239"/>
            <a:ext cx="417834" cy="66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C4CC1E-2801-4233-B3A6-A7408373B736}"/>
              </a:ext>
            </a:extLst>
          </p:cNvPr>
          <p:cNvCxnSpPr>
            <a:cxnSpLocks/>
          </p:cNvCxnSpPr>
          <p:nvPr/>
        </p:nvCxnSpPr>
        <p:spPr bwMode="auto">
          <a:xfrm flipH="1">
            <a:off x="4542935" y="2420438"/>
            <a:ext cx="1278248" cy="7646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50D7CB-609D-4DE6-A18F-4EF0641B91DA}"/>
              </a:ext>
            </a:extLst>
          </p:cNvPr>
          <p:cNvCxnSpPr>
            <a:cxnSpLocks/>
          </p:cNvCxnSpPr>
          <p:nvPr/>
        </p:nvCxnSpPr>
        <p:spPr bwMode="auto">
          <a:xfrm>
            <a:off x="2694617" y="2133600"/>
            <a:ext cx="1719283" cy="10678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4F3A5FB4-CE5E-4363-81CF-C30F5B4D4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57888"/>
            <a:ext cx="1143000" cy="40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23"/>
    </mc:Choice>
    <mc:Fallback xmlns="">
      <p:transition spd="slow" advTm="88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EBA5-D398-4BEB-956D-8DB04457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are not a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36DF2-9B2A-4370-B7D3-C58D8F8EB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tools/techniques are important for IMPLEMENTATION of a methodology, they do not replace a methodology</a:t>
            </a:r>
          </a:p>
          <a:p>
            <a:pPr lvl="1"/>
            <a:r>
              <a:rPr lang="en-US" dirty="0"/>
              <a:t>Just because you know how to cut wood and hammer a nail, does not mean you know how to build a house. You are missing the overall INSTRUCTION set that gets you there.</a:t>
            </a:r>
          </a:p>
          <a:p>
            <a:pPr lvl="1"/>
            <a:r>
              <a:rPr lang="en-US" dirty="0"/>
              <a:t>The converse is also true. If you have a detailed instruction set, but have none of the tools/techniques to implement it, you will not be successful.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F0138-3D4D-49A8-A931-B3A1B35F89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A320694-73E4-4B95-A479-FDFD057D4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798"/>
            <a:ext cx="12192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53"/>
    </mc:Choice>
    <mc:Fallback xmlns="">
      <p:transition spd="slow" advTm="5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239920" cy="700088"/>
          </a:xfrm>
        </p:spPr>
        <p:txBody>
          <a:bodyPr/>
          <a:lstStyle/>
          <a:p>
            <a:r>
              <a:rPr lang="en-029" dirty="0"/>
              <a:t>Changing Perspective: Zooming In and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1295400"/>
            <a:ext cx="1842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</a:t>
            </a:r>
          </a:p>
          <a:p>
            <a:r>
              <a:rPr lang="en-029" sz="2400" dirty="0"/>
              <a:t>Innovation </a:t>
            </a:r>
          </a:p>
          <a:p>
            <a:r>
              <a:rPr lang="en-029" sz="2400" dirty="0"/>
              <a:t>Pyramid</a:t>
            </a:r>
          </a:p>
          <a:p>
            <a:r>
              <a:rPr lang="en-029" sz="2400" dirty="0"/>
              <a:t>methodology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3300596"/>
            <a:ext cx="1125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</a:t>
            </a:r>
          </a:p>
          <a:p>
            <a:r>
              <a:rPr lang="en-029" sz="2400" dirty="0"/>
              <a:t>DOC </a:t>
            </a:r>
          </a:p>
          <a:p>
            <a:r>
              <a:rPr lang="en-029" sz="2400" dirty="0"/>
              <a:t>Process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81289" y="1403332"/>
            <a:ext cx="4224511" cy="4159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700000">
            <a:off x="5109134" y="304366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800" b="1" dirty="0"/>
              <a:t>Zooming In/Out</a:t>
            </a:r>
            <a:endParaRPr lang="en-US" sz="18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9D559A-183E-403C-86B9-7F87A97C8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91" y="3200400"/>
            <a:ext cx="2959783" cy="1400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BC054F-3C0B-48BE-B5E5-912502701C3D}"/>
              </a:ext>
            </a:extLst>
          </p:cNvPr>
          <p:cNvSpPr txBox="1"/>
          <p:nvPr/>
        </p:nvSpPr>
        <p:spPr>
          <a:xfrm>
            <a:off x="4068096" y="5378919"/>
            <a:ext cx="1890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Tools</a:t>
            </a:r>
          </a:p>
          <a:p>
            <a:r>
              <a:rPr lang="en-029" sz="2400" dirty="0"/>
              <a:t>&amp; Techniques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87C737-25C0-459B-B4E0-6C9E9E78C40D}"/>
              </a:ext>
            </a:extLst>
          </p:cNvPr>
          <p:cNvSpPr txBox="1"/>
          <p:nvPr/>
        </p:nvSpPr>
        <p:spPr>
          <a:xfrm>
            <a:off x="6200744" y="5029125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Brainstorming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A0D090-88BE-4ADC-9AF8-4170DC09631F}"/>
              </a:ext>
            </a:extLst>
          </p:cNvPr>
          <p:cNvSpPr txBox="1"/>
          <p:nvPr/>
        </p:nvSpPr>
        <p:spPr>
          <a:xfrm>
            <a:off x="6043124" y="5317930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Interviewing for Insight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4190A-CD3D-4DE1-950D-340BA3D55977}"/>
              </a:ext>
            </a:extLst>
          </p:cNvPr>
          <p:cNvSpPr txBox="1"/>
          <p:nvPr/>
        </p:nvSpPr>
        <p:spPr>
          <a:xfrm>
            <a:off x="6193030" y="5567548"/>
            <a:ext cx="1308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Pareto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B66944-EF88-4FA3-BB81-269204BE6EFD}"/>
              </a:ext>
            </a:extLst>
          </p:cNvPr>
          <p:cNvSpPr txBox="1"/>
          <p:nvPr/>
        </p:nvSpPr>
        <p:spPr>
          <a:xfrm>
            <a:off x="7075361" y="5788384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Story Boarding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8A0E5D-704E-446E-9A36-76EE6190202A}"/>
              </a:ext>
            </a:extLst>
          </p:cNvPr>
          <p:cNvSpPr txBox="1"/>
          <p:nvPr/>
        </p:nvSpPr>
        <p:spPr>
          <a:xfrm>
            <a:off x="7279200" y="6338105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 / Wonder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449F0D58-B1E2-43BE-8E42-FA444172D2A3}"/>
              </a:ext>
            </a:extLst>
          </p:cNvPr>
          <p:cNvSpPr/>
          <p:nvPr/>
        </p:nvSpPr>
        <p:spPr bwMode="auto">
          <a:xfrm rot="2230578">
            <a:off x="5722888" y="5060255"/>
            <a:ext cx="3047324" cy="1589140"/>
          </a:xfrm>
          <a:prstGeom prst="cloud">
            <a:avLst/>
          </a:prstGeom>
          <a:noFill/>
          <a:ln w="28575" cap="flat" cmpd="sng" algn="ctr">
            <a:solidFill>
              <a:srgbClr val="F584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02AB06-5D96-4ECC-9462-A820A4643337}"/>
              </a:ext>
            </a:extLst>
          </p:cNvPr>
          <p:cNvSpPr txBox="1"/>
          <p:nvPr/>
        </p:nvSpPr>
        <p:spPr>
          <a:xfrm>
            <a:off x="6668295" y="6015760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 Development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30B5F-835B-4DCC-B6E6-F49DF0519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179995">
            <a:off x="2218709" y="904440"/>
            <a:ext cx="1619519" cy="1870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71E7C-D441-41B7-A688-1FC9C188818E}"/>
              </a:ext>
            </a:extLst>
          </p:cNvPr>
          <p:cNvSpPr txBox="1"/>
          <p:nvPr/>
        </p:nvSpPr>
        <p:spPr>
          <a:xfrm>
            <a:off x="4545182" y="1208128"/>
            <a:ext cx="177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>
                <a:solidFill>
                  <a:srgbClr val="F8900C"/>
                </a:solidFill>
              </a:rPr>
              <a:t>“The Forest”</a:t>
            </a:r>
            <a:endParaRPr lang="en-US" sz="2400" dirty="0">
              <a:solidFill>
                <a:srgbClr val="F8900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56946-8569-456A-8DD0-6A997BD15696}"/>
              </a:ext>
            </a:extLst>
          </p:cNvPr>
          <p:cNvSpPr txBox="1"/>
          <p:nvPr/>
        </p:nvSpPr>
        <p:spPr>
          <a:xfrm>
            <a:off x="6612730" y="2964444"/>
            <a:ext cx="1546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>
                <a:solidFill>
                  <a:srgbClr val="F8900C"/>
                </a:solidFill>
              </a:rPr>
              <a:t>“The Tree”</a:t>
            </a:r>
            <a:endParaRPr lang="en-US" sz="2400" dirty="0">
              <a:solidFill>
                <a:srgbClr val="F8900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E2245-EFDB-41DD-BEB1-97439C480B12}"/>
              </a:ext>
            </a:extLst>
          </p:cNvPr>
          <p:cNvSpPr txBox="1"/>
          <p:nvPr/>
        </p:nvSpPr>
        <p:spPr>
          <a:xfrm>
            <a:off x="7636884" y="4643692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>
                <a:solidFill>
                  <a:srgbClr val="F8900C"/>
                </a:solidFill>
              </a:rPr>
              <a:t>“The Leaf”</a:t>
            </a:r>
            <a:endParaRPr lang="en-US" sz="2400" dirty="0">
              <a:solidFill>
                <a:srgbClr val="F8900C"/>
              </a:solidFill>
            </a:endParaRP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8F97EB3-B7E3-4B51-A79A-85479246E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5650" y="6481030"/>
            <a:ext cx="1899256" cy="2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9"/>
    </mc:Choice>
    <mc:Fallback xmlns="">
      <p:transition spd="slow" advTm="8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AB72-E18C-4735-9CCE-FD134337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789F2-4D22-45D6-A572-8C09A358E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4876800"/>
          </a:xfrm>
        </p:spPr>
        <p:txBody>
          <a:bodyPr/>
          <a:lstStyle/>
          <a:p>
            <a:r>
              <a:rPr lang="en-US" dirty="0"/>
              <a:t>The Innovation Pyramid is the overall methodology</a:t>
            </a:r>
          </a:p>
          <a:p>
            <a:endParaRPr lang="en-US" dirty="0"/>
          </a:p>
          <a:p>
            <a:r>
              <a:rPr lang="en-US" dirty="0"/>
              <a:t>The DOC Process is a major sub-process in its implementation (like “masonry know-how” is an important sub-process of home-building in the Territory)</a:t>
            </a:r>
          </a:p>
          <a:p>
            <a:endParaRPr lang="en-US" dirty="0"/>
          </a:p>
          <a:p>
            <a:r>
              <a:rPr lang="en-US" dirty="0"/>
              <a:t>Specific tools/techniques are required to implement the DOC Process and other components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176C5-F0C9-4753-9945-8C153E66B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68DB955-72F2-4140-B92A-1DF94F25F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219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94"/>
    </mc:Choice>
    <mc:Fallback xmlns="">
      <p:transition spd="slow" advTm="11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3AAE-FF6D-432E-9807-65ADB912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D07F5-4034-4E09-87D2-BD45E25CF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 before we talk about HOW to create an innovation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Let’s discuss what an “innovation” is (and is NOT)</a:t>
            </a:r>
          </a:p>
          <a:p>
            <a:pPr marL="0" indent="0">
              <a:buNone/>
            </a:pPr>
            <a:r>
              <a:rPr lang="en-US" dirty="0"/>
              <a:t>(Session 02)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48CC1-ED98-46FD-87B1-27ECDB007A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D1A1BB7-289D-4C47-934C-EA6F93EC2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53174"/>
            <a:ext cx="10668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22"/>
    </mc:Choice>
    <mc:Fallback xmlns="">
      <p:transition spd="slow" advTm="4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732722"/>
            <a:ext cx="5257800" cy="2133600"/>
          </a:xfrm>
        </p:spPr>
        <p:txBody>
          <a:bodyPr/>
          <a:lstStyle/>
          <a:p>
            <a:r>
              <a:rPr lang="en-US" dirty="0"/>
              <a:t>Next Zoom session -- See syllabus for details.</a:t>
            </a:r>
          </a:p>
          <a:p>
            <a:endParaRPr lang="en-US" dirty="0"/>
          </a:p>
          <a:p>
            <a:r>
              <a:rPr lang="en-US" dirty="0"/>
              <a:t>E-mail me any questions/concerns you may have. </a:t>
            </a:r>
          </a:p>
          <a:p>
            <a:pPr lvl="1"/>
            <a:r>
              <a:rPr lang="en-US" dirty="0"/>
              <a:t>Make sure you put “CLIC 804” in the subject line of the e-mail!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D75-A96F-4F10-87E8-1846EE95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6324600" y="1295400"/>
            <a:ext cx="2306320" cy="3008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6527E9-07B3-417F-8C67-98FB3C9FF4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5555" r="35555" b="41111"/>
          <a:stretch/>
        </p:blipFill>
        <p:spPr>
          <a:xfrm>
            <a:off x="6269181" y="1328229"/>
            <a:ext cx="2467555" cy="308444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ECDF90-836C-4BC0-95C9-DFF36B0C2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24"/>
    </mc:Choice>
    <mc:Fallback xmlns="">
      <p:transition spd="slow" advTm="7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5141970" cy="4660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1987" y="19050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PEOPLE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7540" y="4212197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METHODOLGY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3195" y="421219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ENVIRONMENT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1800" y="1022912"/>
            <a:ext cx="1685077" cy="646331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CREATIVE</a:t>
            </a:r>
          </a:p>
          <a:p>
            <a:pPr algn="ctr"/>
            <a:r>
              <a:rPr lang="en-US" sz="1800" b="1" dirty="0"/>
              <a:t>LEADERSHIP</a:t>
            </a:r>
          </a:p>
        </p:txBody>
      </p:sp>
      <p:cxnSp>
        <p:nvCxnSpPr>
          <p:cNvPr id="15" name="Curved Connector 14"/>
          <p:cNvCxnSpPr/>
          <p:nvPr/>
        </p:nvCxnSpPr>
        <p:spPr bwMode="auto">
          <a:xfrm rot="-3120000">
            <a:off x="4337421" y="2089505"/>
            <a:ext cx="3566160" cy="1196764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084095" y="5791200"/>
            <a:ext cx="6934200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029" sz="2400" b="1" dirty="0"/>
              <a:t>In other words:  3Ps == People, Process, and Place</a:t>
            </a:r>
            <a:endParaRPr lang="en-US" sz="2400" b="1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Innovating Requires 3 Major Parts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261" y="1065311"/>
            <a:ext cx="2674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800" b="1" dirty="0"/>
              <a:t>Getting things done </a:t>
            </a:r>
          </a:p>
          <a:p>
            <a:r>
              <a:rPr lang="en-029" sz="1800" b="1" dirty="0"/>
              <a:t>    through organizations:</a:t>
            </a:r>
            <a:endParaRPr lang="en-US" sz="1800" b="1" dirty="0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792C01B4-766A-44C9-9D12-7AA031CCF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447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59"/>
    </mc:Choice>
    <mc:Fallback xmlns="">
      <p:transition spd="slow" advTm="4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686F41-FB82-4AFA-8016-5F144A8A9A3F}"/>
              </a:ext>
            </a:extLst>
          </p:cNvPr>
          <p:cNvSpPr/>
          <p:nvPr/>
        </p:nvSpPr>
        <p:spPr bwMode="auto">
          <a:xfrm>
            <a:off x="304800" y="1371600"/>
            <a:ext cx="7620000" cy="838200"/>
          </a:xfrm>
          <a:prstGeom prst="rect">
            <a:avLst/>
          </a:prstGeom>
          <a:solidFill>
            <a:srgbClr val="FFF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F032F-025D-47D5-8926-5875989D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all three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5426B-D496-4DC3-BBD5-64B248113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B630D-2125-465D-907F-1BE5A181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077200" cy="3356849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0933724-1B58-466B-B666-639E2962F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447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48"/>
    </mc:Choice>
    <mc:Fallback xmlns="">
      <p:transition spd="slow" advTm="12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58193"/>
            <a:ext cx="2819400" cy="44521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5029200" cy="477774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B5353FB-B24C-44AA-AAAB-5ED453B2C8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1857" y="6477000"/>
            <a:ext cx="1510144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23"/>
    </mc:Choice>
    <mc:Fallback xmlns="">
      <p:transition spd="slow" advTm="4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0"/>
          <a:stretch/>
        </p:blipFill>
        <p:spPr>
          <a:xfrm>
            <a:off x="4724400" y="2235101"/>
            <a:ext cx="3505200" cy="2096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7000"/>
            <a:ext cx="3937000" cy="241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95766"/>
            <a:ext cx="3302000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044" y="983734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generation raised on-line…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4852" y="4038600"/>
            <a:ext cx="6749348" cy="2714026"/>
            <a:chOff x="184852" y="4038600"/>
            <a:chExt cx="6749348" cy="2714026"/>
          </a:xfrm>
        </p:grpSpPr>
        <p:grpSp>
          <p:nvGrpSpPr>
            <p:cNvPr id="2" name="Group 1"/>
            <p:cNvGrpSpPr/>
            <p:nvPr/>
          </p:nvGrpSpPr>
          <p:grpSpPr>
            <a:xfrm>
              <a:off x="184852" y="4114800"/>
              <a:ext cx="6749348" cy="2637826"/>
              <a:chOff x="184852" y="4114800"/>
              <a:chExt cx="6749348" cy="263782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84852" y="4188692"/>
                <a:ext cx="22408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is a need for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Stimulating Random Creative </a:t>
                </a:r>
                <a:r>
                  <a:rPr lang="en-029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Collisions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0" y="4114800"/>
                <a:ext cx="3962400" cy="2637826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 bwMode="auto">
            <a:xfrm>
              <a:off x="381000" y="4038600"/>
              <a:ext cx="1867373" cy="1143000"/>
            </a:xfrm>
            <a:prstGeom prst="rect">
              <a:avLst/>
            </a:prstGeom>
            <a:noFill/>
            <a:ln w="57150" cap="flat" cmpd="sng" algn="ctr">
              <a:solidFill>
                <a:srgbClr val="52A6E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65881" y="139033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F3410-BCE3-4AD0-B216-3E4FBCDB51FC}"/>
              </a:ext>
            </a:extLst>
          </p:cNvPr>
          <p:cNvSpPr txBox="1"/>
          <p:nvPr/>
        </p:nvSpPr>
        <p:spPr>
          <a:xfrm>
            <a:off x="214160" y="5396805"/>
            <a:ext cx="2240848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Complex problem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-solving is a TEAM Sport</a:t>
            </a:r>
          </a:p>
          <a:p>
            <a:pPr algn="ctr"/>
            <a:r>
              <a:rPr lang="en-US" b="1" dirty="0">
                <a:cs typeface="Times New Roman" panose="02020603050405020304" pitchFamily="18" charset="0"/>
              </a:rPr>
              <a:t>(African Proverb: If you want to go fast, go alone. </a:t>
            </a:r>
          </a:p>
          <a:p>
            <a:pPr algn="ctr"/>
            <a:r>
              <a:rPr lang="en-US" b="1" dirty="0">
                <a:cs typeface="Times New Roman" panose="02020603050405020304" pitchFamily="18" charset="0"/>
              </a:rPr>
              <a:t>If you want to go far, go together)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CA618BD0-195E-4978-B790-15931F835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1" y="6477000"/>
            <a:ext cx="1219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4"/>
    </mc:Choice>
    <mc:Fallback xmlns="">
      <p:transition spd="slow" advTm="5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FA68-D5B5-40AA-B51C-310BA73D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 focuses 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51AAB-9060-4715-BBFE-DD4F2C30C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Helping people be individually more creative is NOT a methodology</a:t>
            </a:r>
          </a:p>
          <a:p>
            <a:endParaRPr lang="en-US" dirty="0"/>
          </a:p>
          <a:p>
            <a:r>
              <a:rPr lang="en-US" dirty="0"/>
              <a:t>Putting a </a:t>
            </a:r>
            <a:r>
              <a:rPr lang="en-US" dirty="0" err="1"/>
              <a:t>a</a:t>
            </a:r>
            <a:r>
              <a:rPr lang="en-US" dirty="0"/>
              <a:t> diverse set </a:t>
            </a:r>
            <a:r>
              <a:rPr lang="en-US"/>
              <a:t>of creative </a:t>
            </a:r>
            <a:r>
              <a:rPr lang="en-US" dirty="0"/>
              <a:t>people (Clarifier, Implementer, etc.) in a room is NOT a methodology</a:t>
            </a:r>
          </a:p>
          <a:p>
            <a:endParaRPr lang="en-US" dirty="0"/>
          </a:p>
          <a:p>
            <a:r>
              <a:rPr lang="en-US" dirty="0"/>
              <a:t>A method is a detailed approach – a way of doing something</a:t>
            </a:r>
          </a:p>
          <a:p>
            <a:pPr lvl="1"/>
            <a:r>
              <a:rPr lang="en-US" dirty="0"/>
              <a:t>An approach (or instruction set) needs tools, techniques and skills to be actualized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220D3-BE13-4D08-96A0-6927D776F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16309E2-B3FC-4312-92D1-72E0D8441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371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55"/>
    </mc:Choice>
    <mc:Fallback xmlns="">
      <p:transition spd="slow" advTm="9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4876800"/>
          </a:xfrm>
        </p:spPr>
        <p:txBody>
          <a:bodyPr/>
          <a:lstStyle/>
          <a:p>
            <a:r>
              <a:rPr lang="en-US" dirty="0"/>
              <a:t>Methodology is NOT a recipe</a:t>
            </a:r>
          </a:p>
          <a:p>
            <a:pPr lvl="1"/>
            <a:r>
              <a:rPr lang="en-US" dirty="0"/>
              <a:t>No guaranteed outcome</a:t>
            </a:r>
          </a:p>
          <a:p>
            <a:r>
              <a:rPr lang="en-US" dirty="0"/>
              <a:t>Methodology is learnable</a:t>
            </a:r>
          </a:p>
          <a:p>
            <a:r>
              <a:rPr lang="en-US" dirty="0"/>
              <a:t>Methodology is repeatable</a:t>
            </a:r>
          </a:p>
          <a:p>
            <a:r>
              <a:rPr lang="en-US" dirty="0"/>
              <a:t>The Innovation Pyramid methodology is Non-linear and iterative</a:t>
            </a:r>
          </a:p>
          <a:p>
            <a:pPr lvl="1"/>
            <a:r>
              <a:rPr lang="en-US" dirty="0"/>
              <a:t>Does not necessarily go from A</a:t>
            </a:r>
            <a:r>
              <a:rPr lang="en-US" dirty="0">
                <a:sym typeface="Wingdings" panose="05000000000000000000" pitchFamily="2" charset="2"/>
              </a:rPr>
              <a:t>BC…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Can go many directions AC  or AB, etc. and can go backwards</a:t>
            </a:r>
          </a:p>
          <a:p>
            <a:r>
              <a:rPr lang="en-US" dirty="0">
                <a:sym typeface="Wingdings" panose="05000000000000000000" pitchFamily="2" charset="2"/>
              </a:rPr>
              <a:t>Knowledge-based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Learning method…. Decisions based on information gathered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C98EE65-732F-4082-B7B0-803A70662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295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41"/>
    </mc:Choice>
    <mc:Fallback xmlns="">
      <p:transition spd="slow" advTm="12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9B4C9-BC22-4346-81C3-BF67A1B2B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house (a metaphor)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ACF5-D3B1-47AC-9CE4-CD026E28B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Getting the right sequence of activities is important</a:t>
            </a:r>
          </a:p>
          <a:p>
            <a:pPr lvl="1"/>
            <a:r>
              <a:rPr lang="en-US" dirty="0"/>
              <a:t>You cannot put the roof on before the walls go up!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Typical Order:</a:t>
            </a:r>
          </a:p>
          <a:p>
            <a:pPr lvl="1"/>
            <a:r>
              <a:rPr lang="en-US" dirty="0"/>
              <a:t>Prepare construction site and pour foundation</a:t>
            </a:r>
          </a:p>
          <a:p>
            <a:pPr lvl="1"/>
            <a:r>
              <a:rPr lang="en-US" dirty="0"/>
              <a:t>Complete the rough framing of the dwelling</a:t>
            </a:r>
          </a:p>
          <a:p>
            <a:pPr lvl="1"/>
            <a:r>
              <a:rPr lang="en-US" dirty="0"/>
              <a:t>Install the roof</a:t>
            </a:r>
          </a:p>
          <a:p>
            <a:pPr lvl="1"/>
            <a:r>
              <a:rPr lang="en-US" dirty="0"/>
              <a:t>Complete the rough plumbing, electrical and HVAC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892E1-97EC-48D4-9107-CFDB1FDD4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CEA526A-DAD6-46F2-911A-88725DCE1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553200"/>
            <a:ext cx="1295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80"/>
    </mc:Choice>
    <mc:Fallback xmlns="">
      <p:transition spd="slow" advTm="5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D1C7-F1E1-4ED6-8699-0566EBB4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in to see the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2770-90EF-42A7-9AAF-7F334AA99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major “stage” (or “layer”) of the dwelling’s development has detailed steps that must be completed</a:t>
            </a:r>
          </a:p>
          <a:p>
            <a:endParaRPr lang="en-US" dirty="0"/>
          </a:p>
          <a:p>
            <a:r>
              <a:rPr lang="en-US" dirty="0"/>
              <a:t>These details are revealed upon closer inspection of each stage of the method</a:t>
            </a:r>
          </a:p>
          <a:p>
            <a:pPr lvl="1"/>
            <a:r>
              <a:rPr lang="en-US" dirty="0"/>
              <a:t>Zoom in to reveal details (see next slide)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60721-34C3-453F-8BCE-95D086B65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36EA6A2-FD99-43EC-A7E3-3E9CD09566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371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39"/>
    </mc:Choice>
    <mc:Fallback xmlns="">
      <p:transition spd="slow" advTm="6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novation_Pyramid_Template_0814" id="{969F1DDD-1B93-46BD-B5D5-5568C87A65CC}" vid="{17859C88-956A-4E8F-AE5E-B3FD4CB3528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Innovation_Pyramid_Template_0814</Template>
  <TotalTime>906</TotalTime>
  <Words>777</Words>
  <Application>Microsoft Office PowerPoint</Application>
  <PresentationFormat>On-screen Show (4:3)</PresentationFormat>
  <Paragraphs>153</Paragraphs>
  <Slides>16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Wingdings</vt:lpstr>
      <vt:lpstr>blank</vt:lpstr>
      <vt:lpstr>PowerPoint Presentation</vt:lpstr>
      <vt:lpstr>Innovating Requires 3 Major Parts</vt:lpstr>
      <vt:lpstr>Need all three components</vt:lpstr>
      <vt:lpstr>People</vt:lpstr>
      <vt:lpstr>PowerPoint Presentation</vt:lpstr>
      <vt:lpstr>This course focuses on METHODOLOGY</vt:lpstr>
      <vt:lpstr>The Innovation Pyramid methodology</vt:lpstr>
      <vt:lpstr>Building a house (a metaphor)</vt:lpstr>
      <vt:lpstr>Zoom in to see the details</vt:lpstr>
      <vt:lpstr>Changing Perspective: Zooming In and Out </vt:lpstr>
      <vt:lpstr>Each stage requires tools/techniques</vt:lpstr>
      <vt:lpstr>Tools are not a method</vt:lpstr>
      <vt:lpstr>Changing Perspective: Zooming In and Out </vt:lpstr>
      <vt:lpstr>The Innovation Pyramid</vt:lpstr>
      <vt:lpstr>But first….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Faley</dc:creator>
  <cp:lastModifiedBy>Tim Faley</cp:lastModifiedBy>
  <cp:revision>106</cp:revision>
  <cp:lastPrinted>2020-04-22T14:15:04Z</cp:lastPrinted>
  <dcterms:created xsi:type="dcterms:W3CDTF">2019-08-18T05:15:12Z</dcterms:created>
  <dcterms:modified xsi:type="dcterms:W3CDTF">2022-07-29T20:06:07Z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