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6"/>
  </p:notesMasterIdLst>
  <p:handoutMasterIdLst>
    <p:handoutMasterId r:id="rId17"/>
  </p:handoutMasterIdLst>
  <p:sldIdLst>
    <p:sldId id="792" r:id="rId2"/>
    <p:sldId id="1388" r:id="rId3"/>
    <p:sldId id="1387" r:id="rId4"/>
    <p:sldId id="1383" r:id="rId5"/>
    <p:sldId id="1392" r:id="rId6"/>
    <p:sldId id="1400" r:id="rId7"/>
    <p:sldId id="1385" r:id="rId8"/>
    <p:sldId id="1398" r:id="rId9"/>
    <p:sldId id="1607" r:id="rId10"/>
    <p:sldId id="1616" r:id="rId11"/>
    <p:sldId id="1936" r:id="rId12"/>
    <p:sldId id="1938" r:id="rId13"/>
    <p:sldId id="1939" r:id="rId14"/>
    <p:sldId id="1619" r:id="rId15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40C"/>
    <a:srgbClr val="3A1F01"/>
    <a:srgbClr val="EE5904"/>
    <a:srgbClr val="1B0E00"/>
    <a:srgbClr val="FAFC30"/>
    <a:srgbClr val="000000"/>
    <a:srgbClr val="FFFF3E"/>
    <a:srgbClr val="462502"/>
    <a:srgbClr val="3B2002"/>
    <a:srgbClr val="391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701" autoAdjust="0"/>
  </p:normalViewPr>
  <p:slideViewPr>
    <p:cSldViewPr>
      <p:cViewPr varScale="1">
        <p:scale>
          <a:sx n="61" d="100"/>
          <a:sy n="61" d="100"/>
        </p:scale>
        <p:origin x="1159" y="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0198EB8-4A91-4831-9500-233615AD48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mailto:Tfaley@uvi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hyperlink" Target="http://www.theinnovationpyramid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628471"/>
            <a:ext cx="277511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Fall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ED8E915B-085B-4E41-AF21-D0F46CBD298C}"/>
              </a:ext>
            </a:extLst>
          </p:cNvPr>
          <p:cNvSpPr txBox="1">
            <a:spLocks/>
          </p:cNvSpPr>
          <p:nvPr/>
        </p:nvSpPr>
        <p:spPr bwMode="auto">
          <a:xfrm>
            <a:off x="0" y="25146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Innovation By Design</a:t>
            </a:r>
          </a:p>
          <a:p>
            <a:pPr marL="0" indent="0" algn="ctr">
              <a:buNone/>
            </a:pPr>
            <a:r>
              <a:rPr lang="en-US" sz="3200" dirty="0"/>
              <a:t>Session 00:  Course Structure and Scope</a:t>
            </a:r>
            <a:endParaRPr lang="en-US" dirty="0"/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3C9F5EB0-7E97-460E-B500-5785DA5C00D1}"/>
              </a:ext>
            </a:extLst>
          </p:cNvPr>
          <p:cNvSpPr txBox="1">
            <a:spLocks/>
          </p:cNvSpPr>
          <p:nvPr/>
        </p:nvSpPr>
        <p:spPr bwMode="auto">
          <a:xfrm>
            <a:off x="0" y="4267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endParaRPr lang="en-029" sz="1600" b="1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Fall 2022</a:t>
            </a:r>
            <a:endParaRPr lang="en-US" sz="1800" b="1" dirty="0">
              <a:solidFill>
                <a:srgbClr val="3B444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45E8F-96DA-4571-8491-1D0329457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00" y="4883639"/>
            <a:ext cx="1371600" cy="1974361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BBBBD1B-19CE-4027-B32D-63EF7AED6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1" y="6477000"/>
            <a:ext cx="1371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7"/>
    </mc:Choice>
    <mc:Fallback xmlns="">
      <p:transition spd="slow" advTm="5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ADB6-FBC2-4CFC-B944-3A04880C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Course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55D7B-6EAA-4F75-AD83-5214BF3F1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81" y="914400"/>
            <a:ext cx="8544719" cy="4876800"/>
          </a:xfrm>
        </p:spPr>
        <p:txBody>
          <a:bodyPr/>
          <a:lstStyle/>
          <a:p>
            <a:r>
              <a:rPr lang="en-US" dirty="0"/>
              <a:t>Introduction to Innovation</a:t>
            </a:r>
          </a:p>
          <a:p>
            <a:r>
              <a:rPr lang="en-US" dirty="0"/>
              <a:t>The Innovation Pyramid methodology</a:t>
            </a:r>
          </a:p>
          <a:p>
            <a:pPr lvl="1"/>
            <a:r>
              <a:rPr lang="en-US" dirty="0"/>
              <a:t>Design thinking-based Overall “guideline” or “roadmap” for developing and delivering innovations</a:t>
            </a:r>
          </a:p>
          <a:p>
            <a:pPr lvl="1"/>
            <a:r>
              <a:rPr lang="en-US" dirty="0"/>
              <a:t>Two Design layers, Two Execution Layers</a:t>
            </a:r>
          </a:p>
          <a:p>
            <a:r>
              <a:rPr lang="en-US" dirty="0"/>
              <a:t>Processes, tools and techniques for implementing The Innovation Pyramid</a:t>
            </a:r>
          </a:p>
          <a:p>
            <a:pPr lvl="1"/>
            <a:r>
              <a:rPr lang="en-US" dirty="0"/>
              <a:t>The DOC Process</a:t>
            </a:r>
          </a:p>
          <a:p>
            <a:pPr lvl="2"/>
            <a:r>
              <a:rPr lang="en-US" dirty="0"/>
              <a:t>Creativity-based process for reducing The Innovation Pyramid to Practice</a:t>
            </a:r>
          </a:p>
          <a:p>
            <a:pPr lvl="2"/>
            <a:r>
              <a:rPr lang="en-US" dirty="0"/>
              <a:t>Works on both the “Problem Space” and the “Solution Space”</a:t>
            </a:r>
          </a:p>
          <a:p>
            <a:pPr lvl="1"/>
            <a:r>
              <a:rPr lang="en-US" dirty="0"/>
              <a:t>Tools/Techniques</a:t>
            </a:r>
          </a:p>
          <a:p>
            <a:pPr lvl="2"/>
            <a:r>
              <a:rPr lang="en-US" dirty="0"/>
              <a:t>Approaches for implementing the DOC Process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BCE89-615B-41F5-BEC8-92CD3EA3F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4806DF3-D281-47A6-A889-18EC6F167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400800"/>
            <a:ext cx="19050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1"/>
    </mc:Choice>
    <mc:Fallback xmlns="">
      <p:transition spd="slow" advTm="10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dirty="0"/>
              <a:t>Changing Perspective: Zooming In and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1295400"/>
            <a:ext cx="1842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Innovation </a:t>
            </a:r>
          </a:p>
          <a:p>
            <a:r>
              <a:rPr lang="en-029" sz="2400" dirty="0"/>
              <a:t>Pyramid</a:t>
            </a:r>
          </a:p>
          <a:p>
            <a:r>
              <a:rPr lang="en-029" sz="2400" dirty="0"/>
              <a:t>methodology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3300596"/>
            <a:ext cx="1125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DOC </a:t>
            </a:r>
          </a:p>
          <a:p>
            <a:r>
              <a:rPr lang="en-029" sz="2400" dirty="0"/>
              <a:t>Process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5109134" y="304366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In/Out</a:t>
            </a:r>
            <a:endParaRPr lang="en-US" sz="1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9D559A-183E-403C-86B9-7F87A97C8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91" y="3200400"/>
            <a:ext cx="2959783" cy="1400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BC054F-3C0B-48BE-B5E5-912502701C3D}"/>
              </a:ext>
            </a:extLst>
          </p:cNvPr>
          <p:cNvSpPr txBox="1"/>
          <p:nvPr/>
        </p:nvSpPr>
        <p:spPr>
          <a:xfrm>
            <a:off x="4068096" y="5378919"/>
            <a:ext cx="1890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Tools</a:t>
            </a:r>
          </a:p>
          <a:p>
            <a:r>
              <a:rPr lang="en-029" sz="2400" dirty="0"/>
              <a:t>&amp; Techniques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7C737-25C0-459B-B4E0-6C9E9E78C40D}"/>
              </a:ext>
            </a:extLst>
          </p:cNvPr>
          <p:cNvSpPr txBox="1"/>
          <p:nvPr/>
        </p:nvSpPr>
        <p:spPr>
          <a:xfrm>
            <a:off x="6200744" y="5029125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Brainstorming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A0D090-88BE-4ADC-9AF8-4170DC09631F}"/>
              </a:ext>
            </a:extLst>
          </p:cNvPr>
          <p:cNvSpPr txBox="1"/>
          <p:nvPr/>
        </p:nvSpPr>
        <p:spPr>
          <a:xfrm>
            <a:off x="6043124" y="5317930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Interviewing for Insight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4190A-CD3D-4DE1-950D-340BA3D55977}"/>
              </a:ext>
            </a:extLst>
          </p:cNvPr>
          <p:cNvSpPr txBox="1"/>
          <p:nvPr/>
        </p:nvSpPr>
        <p:spPr>
          <a:xfrm>
            <a:off x="6193030" y="5567548"/>
            <a:ext cx="1308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Pareto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B66944-EF88-4FA3-BB81-269204BE6EFD}"/>
              </a:ext>
            </a:extLst>
          </p:cNvPr>
          <p:cNvSpPr txBox="1"/>
          <p:nvPr/>
        </p:nvSpPr>
        <p:spPr>
          <a:xfrm>
            <a:off x="7075361" y="5788384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Story Boarding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A0E5D-704E-446E-9A36-76EE6190202A}"/>
              </a:ext>
            </a:extLst>
          </p:cNvPr>
          <p:cNvSpPr txBox="1"/>
          <p:nvPr/>
        </p:nvSpPr>
        <p:spPr>
          <a:xfrm>
            <a:off x="7279200" y="6338105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 / Wonder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449F0D58-B1E2-43BE-8E42-FA444172D2A3}"/>
              </a:ext>
            </a:extLst>
          </p:cNvPr>
          <p:cNvSpPr/>
          <p:nvPr/>
        </p:nvSpPr>
        <p:spPr bwMode="auto">
          <a:xfrm rot="2230578">
            <a:off x="5722888" y="5060255"/>
            <a:ext cx="3047324" cy="1589140"/>
          </a:xfrm>
          <a:prstGeom prst="cloud">
            <a:avLst/>
          </a:prstGeom>
          <a:noFill/>
          <a:ln w="28575" cap="flat" cmpd="sng" algn="ctr">
            <a:solidFill>
              <a:srgbClr val="F584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02AB06-5D96-4ECC-9462-A820A4643337}"/>
              </a:ext>
            </a:extLst>
          </p:cNvPr>
          <p:cNvSpPr txBox="1"/>
          <p:nvPr/>
        </p:nvSpPr>
        <p:spPr>
          <a:xfrm>
            <a:off x="6668295" y="6015760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 Development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30B5F-835B-4DCC-B6E6-F49DF0519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179995">
            <a:off x="2218709" y="904440"/>
            <a:ext cx="1619519" cy="1870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71E7C-D441-41B7-A688-1FC9C188818E}"/>
              </a:ext>
            </a:extLst>
          </p:cNvPr>
          <p:cNvSpPr txBox="1"/>
          <p:nvPr/>
        </p:nvSpPr>
        <p:spPr>
          <a:xfrm>
            <a:off x="4545182" y="1208128"/>
            <a:ext cx="177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>
                <a:solidFill>
                  <a:srgbClr val="F8900C"/>
                </a:solidFill>
              </a:rPr>
              <a:t>“The Forest”</a:t>
            </a:r>
            <a:endParaRPr lang="en-US" sz="2400" dirty="0">
              <a:solidFill>
                <a:srgbClr val="F8900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56946-8569-456A-8DD0-6A997BD15696}"/>
              </a:ext>
            </a:extLst>
          </p:cNvPr>
          <p:cNvSpPr txBox="1"/>
          <p:nvPr/>
        </p:nvSpPr>
        <p:spPr>
          <a:xfrm>
            <a:off x="6612730" y="2964444"/>
            <a:ext cx="1546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>
                <a:solidFill>
                  <a:srgbClr val="F8900C"/>
                </a:solidFill>
              </a:rPr>
              <a:t>“The Tree”</a:t>
            </a:r>
            <a:endParaRPr lang="en-US" sz="2400" dirty="0">
              <a:solidFill>
                <a:srgbClr val="F8900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E2245-EFDB-41DD-BEB1-97439C480B12}"/>
              </a:ext>
            </a:extLst>
          </p:cNvPr>
          <p:cNvSpPr txBox="1"/>
          <p:nvPr/>
        </p:nvSpPr>
        <p:spPr>
          <a:xfrm>
            <a:off x="7636884" y="4643692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>
                <a:solidFill>
                  <a:srgbClr val="F8900C"/>
                </a:solidFill>
              </a:rPr>
              <a:t>“The Leaf”</a:t>
            </a:r>
            <a:endParaRPr lang="en-US" sz="2400" dirty="0">
              <a:solidFill>
                <a:srgbClr val="F8900C"/>
              </a:solidFill>
            </a:endParaRP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F9198CF9-89D2-420B-A598-A073396C6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8977" y="6437514"/>
            <a:ext cx="1766830" cy="3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2"/>
    </mc:Choice>
    <mc:Fallback xmlns="">
      <p:transition spd="slow" advTm="4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4D755-CB75-4D5D-9889-5354E4CB0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704163">
            <a:off x="2012061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4F1B-1E4A-4504-BC05-1827FB2AAF01}"/>
              </a:ext>
            </a:extLst>
          </p:cNvPr>
          <p:cNvSpPr txBox="1"/>
          <p:nvPr/>
        </p:nvSpPr>
        <p:spPr>
          <a:xfrm>
            <a:off x="7315200" y="19050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0C192-6FC7-4F4C-B733-B60B95B0FF03}"/>
              </a:ext>
            </a:extLst>
          </p:cNvPr>
          <p:cNvSpPr txBox="1"/>
          <p:nvPr/>
        </p:nvSpPr>
        <p:spPr>
          <a:xfrm>
            <a:off x="6781800" y="31212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81F4-4BD6-4F29-A934-AB0571A6D1A4}"/>
              </a:ext>
            </a:extLst>
          </p:cNvPr>
          <p:cNvSpPr txBox="1"/>
          <p:nvPr/>
        </p:nvSpPr>
        <p:spPr>
          <a:xfrm>
            <a:off x="6248400" y="44196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B10C6-FB5D-44F0-B7B1-3416FEFA1FDE}"/>
              </a:ext>
            </a:extLst>
          </p:cNvPr>
          <p:cNvSpPr txBox="1"/>
          <p:nvPr/>
        </p:nvSpPr>
        <p:spPr>
          <a:xfrm>
            <a:off x="5737695" y="54834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742BE-F47D-44DD-ACCA-B9CBE7A58615}"/>
              </a:ext>
            </a:extLst>
          </p:cNvPr>
          <p:cNvSpPr txBox="1"/>
          <p:nvPr/>
        </p:nvSpPr>
        <p:spPr>
          <a:xfrm>
            <a:off x="522926" y="2173069"/>
            <a:ext cx="241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I:</a:t>
            </a:r>
          </a:p>
          <a:p>
            <a:r>
              <a:rPr lang="en-US" sz="1800" b="1" dirty="0"/>
              <a:t>Problem Identification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06C8E-43B0-4F6D-9264-B39E5FE4778C}"/>
              </a:ext>
            </a:extLst>
          </p:cNvPr>
          <p:cNvSpPr txBox="1"/>
          <p:nvPr/>
        </p:nvSpPr>
        <p:spPr>
          <a:xfrm>
            <a:off x="2293583" y="4382869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I</a:t>
            </a:r>
          </a:p>
          <a:p>
            <a:r>
              <a:rPr lang="en-US" sz="1800" b="1" dirty="0"/>
              <a:t>Plan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A01D4-2DFE-4CDC-B49A-B9B667414E0C}"/>
              </a:ext>
            </a:extLst>
          </p:cNvPr>
          <p:cNvSpPr txBox="1"/>
          <p:nvPr/>
        </p:nvSpPr>
        <p:spPr>
          <a:xfrm>
            <a:off x="1296390" y="3200400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II:</a:t>
            </a:r>
          </a:p>
          <a:p>
            <a:r>
              <a:rPr lang="en-US" sz="1800" b="1" dirty="0"/>
              <a:t>Solution 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CA498-24E4-4B77-82F7-6F4A760A7923}"/>
              </a:ext>
            </a:extLst>
          </p:cNvPr>
          <p:cNvSpPr txBox="1"/>
          <p:nvPr/>
        </p:nvSpPr>
        <p:spPr>
          <a:xfrm>
            <a:off x="2850979" y="5373469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II</a:t>
            </a:r>
          </a:p>
          <a:p>
            <a:r>
              <a:rPr lang="en-US" sz="1800" b="1" dirty="0"/>
              <a:t>Implementation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A10BD2F-5BFC-4B32-A8AD-E7EF96D9E0F2}"/>
              </a:ext>
            </a:extLst>
          </p:cNvPr>
          <p:cNvSpPr/>
          <p:nvPr/>
        </p:nvSpPr>
        <p:spPr bwMode="auto">
          <a:xfrm>
            <a:off x="3276600" y="838200"/>
            <a:ext cx="2971800" cy="914400"/>
          </a:xfrm>
          <a:prstGeom prst="cloud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3E0608-AEF4-48F5-8F2E-BC34EBE81FBA}"/>
              </a:ext>
            </a:extLst>
          </p:cNvPr>
          <p:cNvSpPr/>
          <p:nvPr/>
        </p:nvSpPr>
        <p:spPr bwMode="auto">
          <a:xfrm>
            <a:off x="4419600" y="6324600"/>
            <a:ext cx="1905000" cy="533400"/>
          </a:xfrm>
          <a:prstGeom prst="ellipse">
            <a:avLst/>
          </a:prstGeom>
          <a:solidFill>
            <a:srgbClr val="FFFF76"/>
          </a:solidFill>
          <a:ln w="38100" cap="flat" cmpd="sng" algn="ctr">
            <a:solidFill>
              <a:srgbClr val="F8A0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C93F80B-E1D4-40DD-9DE4-D75E2C857298}"/>
              </a:ext>
            </a:extLst>
          </p:cNvPr>
          <p:cNvSpPr/>
          <p:nvPr/>
        </p:nvSpPr>
        <p:spPr bwMode="auto">
          <a:xfrm rot="19405952">
            <a:off x="1142049" y="3276850"/>
            <a:ext cx="228600" cy="2078692"/>
          </a:xfrm>
          <a:prstGeom prst="downArrow">
            <a:avLst/>
          </a:prstGeom>
          <a:solidFill>
            <a:srgbClr val="F16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3EDF-7C73-4B70-BBF2-D92F213C08CD}"/>
              </a:ext>
            </a:extLst>
          </p:cNvPr>
          <p:cNvSpPr txBox="1"/>
          <p:nvPr/>
        </p:nvSpPr>
        <p:spPr>
          <a:xfrm rot="3209515">
            <a:off x="185162" y="422591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Movement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9ED42C5-102A-42D3-A804-112E4C116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76307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6"/>
    </mc:Choice>
    <mc:Fallback xmlns="">
      <p:transition spd="slow" advTm="2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0EA5-720E-4FDA-A573-C0DCBEA9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Lollipop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BA8F-1B96-4FCB-BC1C-6B66F9629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your innovation does not address the </a:t>
            </a:r>
            <a:r>
              <a:rPr lang="en-US" i="1" dirty="0"/>
              <a:t>REAL</a:t>
            </a:r>
            <a:r>
              <a:rPr lang="en-US" dirty="0"/>
              <a:t> problem, then your so-called solution is nothing more than a lollipop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B8C8A-2764-4C0A-B104-B6F393253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3B063-A23A-496B-9B5E-B4F535634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15412" r="58063" b="8000"/>
          <a:stretch/>
        </p:blipFill>
        <p:spPr>
          <a:xfrm>
            <a:off x="3581400" y="2743200"/>
            <a:ext cx="2036624" cy="339090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816235DF-AB7B-48D9-93F0-87E6C9941F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553200"/>
            <a:ext cx="1676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17"/>
    </mc:Choice>
    <mc:Fallback xmlns=""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A038-DBFA-450B-8891-180E95F0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and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B39E-A24E-46BB-ACBA-2EDC14CB2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1676400"/>
          </a:xfrm>
        </p:spPr>
        <p:txBody>
          <a:bodyPr/>
          <a:lstStyle/>
          <a:p>
            <a:r>
              <a:rPr lang="en-US" dirty="0"/>
              <a:t>Session 01 will get more into the approach to innovating that we’ll be taking in this course.</a:t>
            </a:r>
          </a:p>
          <a:p>
            <a:endParaRPr lang="en-US" dirty="0"/>
          </a:p>
          <a:p>
            <a:r>
              <a:rPr lang="en-US" dirty="0"/>
              <a:t>Make sure you e-mail me (</a:t>
            </a:r>
            <a:r>
              <a:rPr lang="en-US" dirty="0">
                <a:hlinkClick r:id="rId4"/>
              </a:rPr>
              <a:t>Tfaley@uvi.edu</a:t>
            </a:r>
            <a:r>
              <a:rPr lang="en-US" dirty="0"/>
              <a:t>) any questions you might have. Please put “</a:t>
            </a:r>
            <a:r>
              <a:rPr lang="en-US" b="1" dirty="0"/>
              <a:t>CLIC 804</a:t>
            </a:r>
            <a:r>
              <a:rPr lang="en-US" dirty="0"/>
              <a:t>” in the e-mail subject line to make sure it does not get lost in my very full in-box.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6018F-36B1-4F29-AE77-6A1D4E59C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93520-7DBC-4543-B7BF-5B55E773B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6324600" y="3939208"/>
            <a:ext cx="1828800" cy="238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569CF-DB4B-4E7A-852F-E5E3F1D647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5555" r="35555" b="41111"/>
          <a:stretch/>
        </p:blipFill>
        <p:spPr>
          <a:xfrm>
            <a:off x="6263640" y="3886200"/>
            <a:ext cx="1889760" cy="23622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BDF6809-9ED6-404C-9F44-02698F5BE0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7"/>
    </mc:Choice>
    <mc:Fallback xmlns="">
      <p:transition spd="slow" advTm="65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832156-69EF-4CFF-8529-D965CD6CA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76" y="3595048"/>
            <a:ext cx="1570249" cy="2380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About me..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990600"/>
            <a:ext cx="5943601" cy="4876800"/>
          </a:xfrm>
        </p:spPr>
        <p:txBody>
          <a:bodyPr/>
          <a:lstStyle/>
          <a:p>
            <a:r>
              <a:rPr lang="en-US" sz="2400" dirty="0"/>
              <a:t>Consultant, author, financier, scientist, entrepreneur, researcher, and educator</a:t>
            </a:r>
          </a:p>
          <a:p>
            <a:pPr lvl="1"/>
            <a:r>
              <a:rPr lang="en-029" sz="2000" dirty="0"/>
              <a:t>Published in Journals, Magazines, Newspapers, Books</a:t>
            </a:r>
          </a:p>
          <a:p>
            <a:pPr lvl="1"/>
            <a:r>
              <a:rPr lang="en-029" sz="2000" dirty="0"/>
              <a:t>Focused </a:t>
            </a:r>
            <a:r>
              <a:rPr lang="en-US" sz="2000" dirty="0"/>
              <a:t>on accelerating the creation and development of new products, processes, businesses and economies. </a:t>
            </a:r>
            <a:endParaRPr lang="en-029" sz="2000" dirty="0"/>
          </a:p>
          <a:p>
            <a:r>
              <a:rPr lang="en-029" sz="2400" dirty="0"/>
              <a:t>Half my career in industry, half in academia</a:t>
            </a:r>
          </a:p>
          <a:p>
            <a:pPr lvl="1"/>
            <a:r>
              <a:rPr lang="en-029" sz="2000" dirty="0"/>
              <a:t>Research</a:t>
            </a:r>
            <a:r>
              <a:rPr lang="en-US" sz="2000" dirty="0"/>
              <a:t>, new business development, technology licensing, and corporate venture capital</a:t>
            </a:r>
            <a:r>
              <a:rPr lang="en-029" sz="2000" dirty="0"/>
              <a:t>; associated with over 30 ventures</a:t>
            </a:r>
          </a:p>
          <a:p>
            <a:pPr lvl="1"/>
            <a:r>
              <a:rPr lang="en-029" sz="2000" dirty="0"/>
              <a:t>15-years at Univ. Michigan</a:t>
            </a:r>
          </a:p>
          <a:p>
            <a:pPr lvl="2"/>
            <a:r>
              <a:rPr lang="en-029" sz="1800" dirty="0"/>
              <a:t>Created #1 Graduate Program in Entrepreneurship in the Nation (Princeton Review, 2013)</a:t>
            </a:r>
          </a:p>
          <a:p>
            <a:pPr lvl="1"/>
            <a:r>
              <a:rPr lang="en-029" sz="2200" dirty="0"/>
              <a:t>AY21-22 will be my 9</a:t>
            </a:r>
            <a:r>
              <a:rPr lang="en-029" sz="2200" baseline="30000" dirty="0"/>
              <a:t>th</a:t>
            </a:r>
            <a:r>
              <a:rPr lang="en-029" sz="2200" dirty="0"/>
              <a:t> year at UVI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2" descr="C:\Users\900084062\Dropbox\Arch\Arch_Website\Graphics_for_Arch_Website\Entrepreneurial_Arch_Book_C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53091"/>
            <a:ext cx="157024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9B24F3-B90C-409B-BFDF-9EF34AA79C16}"/>
              </a:ext>
            </a:extLst>
          </p:cNvPr>
          <p:cNvSpPr txBox="1"/>
          <p:nvPr/>
        </p:nvSpPr>
        <p:spPr>
          <a:xfrm>
            <a:off x="6046258" y="3138849"/>
            <a:ext cx="2888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Published by Cambridge University Press,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0D0C1-117E-4A51-8ABE-FD7EF2C2E598}"/>
              </a:ext>
            </a:extLst>
          </p:cNvPr>
          <p:cNvSpPr txBox="1"/>
          <p:nvPr/>
        </p:nvSpPr>
        <p:spPr>
          <a:xfrm>
            <a:off x="6073185" y="6017782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Published by Cambridge University Press, Jan. 2021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065145-2801-42C7-BED1-EE9A515AF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29"/>
    </mc:Choice>
    <mc:Fallback xmlns="">
      <p:transition spd="slow" advTm="15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43000"/>
            <a:ext cx="8163719" cy="4876800"/>
          </a:xfrm>
        </p:spPr>
        <p:txBody>
          <a:bodyPr/>
          <a:lstStyle/>
          <a:p>
            <a:r>
              <a:rPr lang="en-US" b="1" dirty="0"/>
              <a:t> tfaley@uvi.edu</a:t>
            </a:r>
          </a:p>
          <a:p>
            <a:pPr lvl="1"/>
            <a:r>
              <a:rPr lang="en-US" b="1" dirty="0"/>
              <a:t>Set up a time to meet by phone, or zoom</a:t>
            </a:r>
          </a:p>
          <a:p>
            <a:pPr lvl="1"/>
            <a:r>
              <a:rPr lang="en-US" b="1" dirty="0"/>
              <a:t>I check e-mail OFTEN </a:t>
            </a:r>
          </a:p>
          <a:p>
            <a:r>
              <a:rPr lang="en-US" dirty="0"/>
              <a:t>340-693-1310 (office) (Will </a:t>
            </a:r>
            <a:r>
              <a:rPr lang="en-US" u="sng" dirty="0"/>
              <a:t>NOT</a:t>
            </a:r>
            <a:r>
              <a:rPr lang="en-US" dirty="0"/>
              <a:t> be there!)</a:t>
            </a:r>
          </a:p>
          <a:p>
            <a:r>
              <a:rPr lang="en-US" dirty="0"/>
              <a:t>734-223-8296 (mobile) (use with </a:t>
            </a:r>
            <a:r>
              <a:rPr lang="en-US" u="sng" dirty="0"/>
              <a:t>discretion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4215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6F8EAF-F09C-4ABC-A386-EB508159BD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Left Arrow 4"/>
          <p:cNvSpPr/>
          <p:nvPr/>
        </p:nvSpPr>
        <p:spPr bwMode="auto">
          <a:xfrm>
            <a:off x="3962400" y="1228755"/>
            <a:ext cx="1676400" cy="381000"/>
          </a:xfrm>
          <a:prstGeom prst="leftArrow">
            <a:avLst/>
          </a:prstGeom>
          <a:solidFill>
            <a:srgbClr val="EF59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8400" y="1219200"/>
            <a:ext cx="1861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12D01"/>
                </a:solidFill>
              </a:rPr>
              <a:t>Try this FIRST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97BC179-F5F2-49A4-A3AE-838ED342A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477000"/>
            <a:ext cx="144780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1"/>
    </mc:Choice>
    <mc:Fallback xmlns="">
      <p:transition spd="slow" advTm="61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8077200" cy="4876800"/>
          </a:xfrm>
        </p:spPr>
        <p:txBody>
          <a:bodyPr/>
          <a:lstStyle/>
          <a:p>
            <a:r>
              <a:rPr lang="en-US" dirty="0"/>
              <a:t>Textbook:</a:t>
            </a:r>
          </a:p>
          <a:p>
            <a:pPr lvl="1"/>
            <a:r>
              <a:rPr lang="en-US" u="sng" dirty="0"/>
              <a:t>The Innovation Pyramid</a:t>
            </a:r>
            <a:r>
              <a:rPr lang="en-US" dirty="0"/>
              <a:t>, available a many on-line sites (see </a:t>
            </a:r>
            <a:r>
              <a:rPr lang="en-US" dirty="0">
                <a:hlinkClick r:id="rId4"/>
              </a:rPr>
              <a:t>www.TheInnovationPyramid.com</a:t>
            </a:r>
            <a:r>
              <a:rPr lang="en-US" dirty="0"/>
              <a:t> for details)</a:t>
            </a:r>
            <a:endParaRPr lang="en-US" sz="1800" dirty="0"/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dirty="0"/>
              <a:t>Auxiliary Reading Material</a:t>
            </a:r>
          </a:p>
          <a:p>
            <a:pPr lvl="1"/>
            <a:r>
              <a:rPr lang="en-US" dirty="0"/>
              <a:t>Articles, Book chapters, Blogs, Cases</a:t>
            </a:r>
          </a:p>
          <a:p>
            <a:pPr lvl="1"/>
            <a:r>
              <a:rPr lang="en-US" dirty="0"/>
              <a:t>Available on Blackboard</a:t>
            </a:r>
          </a:p>
          <a:p>
            <a:r>
              <a:rPr lang="en-US" dirty="0"/>
              <a:t>Electronic Tools</a:t>
            </a:r>
          </a:p>
          <a:p>
            <a:pPr lvl="1"/>
            <a:r>
              <a:rPr lang="en-US" dirty="0"/>
              <a:t>Zoom (zoom.us)</a:t>
            </a:r>
          </a:p>
          <a:p>
            <a:pPr lvl="2"/>
            <a:r>
              <a:rPr lang="en-US" dirty="0"/>
              <a:t>On-line meeting tool/space</a:t>
            </a:r>
          </a:p>
          <a:p>
            <a:pPr lvl="1"/>
            <a:r>
              <a:rPr lang="en-US" dirty="0"/>
              <a:t>Mural (Mural.co)</a:t>
            </a:r>
          </a:p>
          <a:p>
            <a:pPr lvl="2"/>
            <a:r>
              <a:rPr lang="en-US" dirty="0"/>
              <a:t>electronic, sharable, collaborative whiteboard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C2CCF6-5F30-4E84-8592-24AC11A85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14"/>
    </mc:Choice>
    <mc:Fallback xmlns="">
      <p:transition spd="slow" advTm="10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Course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6477000" cy="4876800"/>
          </a:xfrm>
        </p:spPr>
        <p:txBody>
          <a:bodyPr/>
          <a:lstStyle/>
          <a:p>
            <a:r>
              <a:rPr lang="en-US" dirty="0"/>
              <a:t>“We can't solve problems by using the same kind of thinking we used when we created them.” – Albert Einstein</a:t>
            </a:r>
          </a:p>
          <a:p>
            <a:endParaRPr lang="en-029" dirty="0"/>
          </a:p>
          <a:p>
            <a:r>
              <a:rPr lang="en-US" dirty="0"/>
              <a:t>Today we need </a:t>
            </a:r>
            <a:r>
              <a:rPr lang="en-US" u="sng" dirty="0"/>
              <a:t>new perspectives</a:t>
            </a:r>
            <a:r>
              <a:rPr lang="en-US" dirty="0"/>
              <a:t>, </a:t>
            </a:r>
            <a:r>
              <a:rPr lang="en-US" u="sng" dirty="0"/>
              <a:t>new tools</a:t>
            </a:r>
            <a:r>
              <a:rPr lang="en-US" dirty="0"/>
              <a:t>, and </a:t>
            </a:r>
            <a:r>
              <a:rPr lang="en-US" u="sng" dirty="0"/>
              <a:t>new techniques</a:t>
            </a:r>
            <a:r>
              <a:rPr lang="en-US" dirty="0"/>
              <a:t> to solve the new problems we are facing today.</a:t>
            </a:r>
          </a:p>
          <a:p>
            <a:endParaRPr lang="en-029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50" name="Picture 2" descr="Image result for einst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5240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2595B87-2559-451E-B910-CA44654E2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8"/>
    </mc:Choice>
    <mc:Fallback xmlns="">
      <p:transition spd="slow" advTm="3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349D-482B-4DE0-85AC-E334284A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42C93-4DF8-484E-83F6-FCC118497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772400" cy="4876800"/>
          </a:xfrm>
        </p:spPr>
        <p:txBody>
          <a:bodyPr/>
          <a:lstStyle/>
          <a:p>
            <a:r>
              <a:rPr lang="en-US" dirty="0"/>
              <a:t>Grading structure:</a:t>
            </a:r>
          </a:p>
          <a:p>
            <a:pPr lvl="1"/>
            <a:r>
              <a:rPr lang="en-US" sz="2000" dirty="0"/>
              <a:t>Cases &amp; Assignments		30%</a:t>
            </a:r>
          </a:p>
          <a:p>
            <a:pPr lvl="1"/>
            <a:r>
              <a:rPr lang="en-US" sz="2000" dirty="0"/>
              <a:t>Meaningful Zoom Discussion:	10%</a:t>
            </a:r>
          </a:p>
          <a:p>
            <a:pPr lvl="1"/>
            <a:r>
              <a:rPr lang="en-US" sz="2000" dirty="0"/>
              <a:t>Midterm:				30%</a:t>
            </a:r>
          </a:p>
          <a:p>
            <a:pPr lvl="1"/>
            <a:r>
              <a:rPr lang="en-US" sz="2000" dirty="0"/>
              <a:t>Final				30%</a:t>
            </a:r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dirty="0"/>
              <a:t>Everything due before Midnight </a:t>
            </a:r>
            <a:r>
              <a:rPr lang="en-US" sz="1600" dirty="0"/>
              <a:t>(Atlantic Standard Time, AST)</a:t>
            </a:r>
          </a:p>
          <a:p>
            <a:pPr lvl="1"/>
            <a:r>
              <a:rPr lang="en-US" dirty="0"/>
              <a:t>All assignment due dates in syllabus</a:t>
            </a:r>
          </a:p>
          <a:p>
            <a:pPr lvl="1"/>
            <a:r>
              <a:rPr lang="en-US" dirty="0"/>
              <a:t>25% off every 6 hours that it is late</a:t>
            </a:r>
          </a:p>
          <a:p>
            <a:pPr marL="914400" lvl="2" indent="0">
              <a:buNone/>
            </a:pPr>
            <a:r>
              <a:rPr lang="en-US" u="sng" dirty="0"/>
              <a:t>Date &amp; Time:			       Max Score:</a:t>
            </a:r>
            <a:endParaRPr lang="en-US" sz="2400" dirty="0"/>
          </a:p>
          <a:p>
            <a:pPr lvl="2"/>
            <a:r>
              <a:rPr lang="en-US" dirty="0"/>
              <a:t>Before Midnight on due date		100%</a:t>
            </a:r>
            <a:endParaRPr lang="en-US" sz="2400" dirty="0"/>
          </a:p>
          <a:p>
            <a:pPr lvl="2"/>
            <a:r>
              <a:rPr lang="en-US" dirty="0"/>
              <a:t>Before 6am on day after due date	  	  75%</a:t>
            </a:r>
            <a:endParaRPr lang="en-US" sz="2400" dirty="0"/>
          </a:p>
          <a:p>
            <a:pPr lvl="2"/>
            <a:r>
              <a:rPr lang="en-US" dirty="0"/>
              <a:t>Before Noon  on day after due date	  50% </a:t>
            </a:r>
            <a:endParaRPr lang="en-US" sz="2400" dirty="0"/>
          </a:p>
          <a:p>
            <a:pPr lvl="2"/>
            <a:r>
              <a:rPr lang="en-US" dirty="0"/>
              <a:t>Before 6pm on day after due date  	  25%</a:t>
            </a:r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AD633-4319-4949-B508-D77E24549D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72D2CD9-A4B0-4C0F-BE83-B997FDDB4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74"/>
    </mc:Choice>
    <mc:Fallback xmlns="">
      <p:transition spd="slow" advTm="12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4876800"/>
          </a:xfrm>
        </p:spPr>
        <p:txBody>
          <a:bodyPr/>
          <a:lstStyle/>
          <a:p>
            <a:r>
              <a:rPr lang="en-US" sz="3200" dirty="0"/>
              <a:t>Case Studies &amp; Assignments</a:t>
            </a:r>
          </a:p>
          <a:p>
            <a:pPr lvl="1"/>
            <a:r>
              <a:rPr lang="en-US" dirty="0"/>
              <a:t>Test understanding of materials and the application of the tools</a:t>
            </a:r>
          </a:p>
          <a:p>
            <a:pPr lvl="1"/>
            <a:r>
              <a:rPr lang="en-US" dirty="0"/>
              <a:t>At least 2 written assignments (two parts each) throughout the semester </a:t>
            </a:r>
          </a:p>
          <a:p>
            <a:pPr lvl="2"/>
            <a:r>
              <a:rPr lang="en-US" sz="1800" dirty="0"/>
              <a:t>“Experiential” learning assignments</a:t>
            </a:r>
          </a:p>
          <a:p>
            <a:r>
              <a:rPr lang="en-US" sz="2600" dirty="0"/>
              <a:t>Discussion</a:t>
            </a:r>
          </a:p>
          <a:p>
            <a:pPr lvl="1"/>
            <a:r>
              <a:rPr lang="en-US" sz="2200" dirty="0"/>
              <a:t>Meaningful participation in zoom discussions</a:t>
            </a:r>
          </a:p>
          <a:p>
            <a:pPr lvl="2"/>
            <a:r>
              <a:rPr lang="en-US" sz="1800" dirty="0"/>
              <a:t>8 scheduled zoom sessions (several are optional)</a:t>
            </a:r>
          </a:p>
          <a:p>
            <a:pPr lvl="1"/>
            <a:r>
              <a:rPr lang="en-US" sz="2200" dirty="0"/>
              <a:t>Will be able to be excused from ONE zoom discussion over the semester</a:t>
            </a:r>
          </a:p>
          <a:p>
            <a:r>
              <a:rPr lang="en-US" sz="3200" dirty="0"/>
              <a:t>Midterm and Final – </a:t>
            </a:r>
          </a:p>
          <a:p>
            <a:pPr lvl="1"/>
            <a:r>
              <a:rPr lang="en-US" dirty="0"/>
              <a:t>Papers or Case analyses</a:t>
            </a:r>
          </a:p>
          <a:p>
            <a:pPr lvl="1"/>
            <a:r>
              <a:rPr lang="en-US" dirty="0"/>
              <a:t>Due dates on Syllabus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165D861-3125-4EA9-B146-73DBBB896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905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67"/>
    </mc:Choice>
    <mc:Fallback xmlns="">
      <p:transition spd="slow" advTm="14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772400" cy="4876800"/>
          </a:xfrm>
        </p:spPr>
        <p:txBody>
          <a:bodyPr/>
          <a:lstStyle/>
          <a:p>
            <a:r>
              <a:rPr lang="en-US" sz="2400" dirty="0"/>
              <a:t>There is lots information out there</a:t>
            </a:r>
          </a:p>
          <a:p>
            <a:pPr lvl="1"/>
            <a:r>
              <a:rPr lang="en-US" sz="2000" dirty="0"/>
              <a:t>Some good, some not-so-good</a:t>
            </a:r>
          </a:p>
          <a:p>
            <a:pPr lvl="1"/>
            <a:r>
              <a:rPr lang="en-US" sz="2000" dirty="0"/>
              <a:t>In addition, different courses in this program will introduce similar material in slightly different ways – this is a GOOD thing.   BUT…</a:t>
            </a:r>
          </a:p>
          <a:p>
            <a:pPr lvl="1"/>
            <a:endParaRPr lang="en-US" sz="2000" dirty="0"/>
          </a:p>
          <a:p>
            <a:r>
              <a:rPr lang="en-US" sz="2400" dirty="0"/>
              <a:t>Your papers will be HEAVILY weighted on the USE of the COURSE materials and the approach to Impactful Problem-solving that </a:t>
            </a:r>
            <a:r>
              <a:rPr lang="en-US" sz="2400" b="1" u="sng" dirty="0"/>
              <a:t>this course</a:t>
            </a:r>
            <a:r>
              <a:rPr lang="en-US" sz="2400" dirty="0"/>
              <a:t> lays out</a:t>
            </a:r>
          </a:p>
          <a:p>
            <a:pPr lvl="1"/>
            <a:r>
              <a:rPr lang="en-US" sz="2000" dirty="0"/>
              <a:t>Your grade is determined by how well you demonstrate that you have learned and can apply the material of this course</a:t>
            </a:r>
          </a:p>
          <a:p>
            <a:pPr lvl="1"/>
            <a:r>
              <a:rPr lang="en-US" sz="2000" dirty="0"/>
              <a:t>I cannot assess whether or not you can apply the information of this course if you don’t use it in the development of your paper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694FD50-0762-454A-ABB5-49FC8BD93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905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60"/>
    </mc:Choice>
    <mc:Fallback xmlns="">
      <p:transition spd="slow" advTm="7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14FDE9-1FC3-4246-8D80-45956C9F8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66912"/>
            <a:ext cx="9144000" cy="1462088"/>
          </a:xfrm>
        </p:spPr>
        <p:txBody>
          <a:bodyPr/>
          <a:lstStyle/>
          <a:p>
            <a:r>
              <a:rPr lang="en-US" dirty="0"/>
              <a:t>Course presents a learnable, repeatable </a:t>
            </a:r>
            <a:r>
              <a:rPr lang="en-US" u="sng" dirty="0"/>
              <a:t>methodology</a:t>
            </a:r>
            <a:r>
              <a:rPr lang="en-US" dirty="0"/>
              <a:t> for becoming a </a:t>
            </a:r>
            <a:br>
              <a:rPr lang="en-US" dirty="0"/>
            </a:br>
            <a:r>
              <a:rPr lang="en-US" b="1" dirty="0"/>
              <a:t>Serial Innovator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4A31CDA-1952-4F42-8578-0E2C87EF7A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(as an individual or an organization)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446E3-B49E-4AC6-93F4-363E7904F3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81C096F-F122-4021-BAF9-DEB9705E3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5412"/>
            <a:ext cx="1828800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2"/>
    </mc:Choice>
    <mc:Fallback xmlns="">
      <p:transition spd="slow" advTm="2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novation_Pyramid_Template_0814" id="{969F1DDD-1B93-46BD-B5D5-5568C87A65CC}" vid="{17859C88-956A-4E8F-AE5E-B3FD4CB3528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Innovation_Pyramid_Template_0814</Template>
  <TotalTime>566</TotalTime>
  <Words>903</Words>
  <Application>Microsoft Office PowerPoint</Application>
  <PresentationFormat>On-screen Show (4:3)</PresentationFormat>
  <Paragraphs>148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Wingdings</vt:lpstr>
      <vt:lpstr>blank</vt:lpstr>
      <vt:lpstr>PowerPoint Presentation</vt:lpstr>
      <vt:lpstr>About me..</vt:lpstr>
      <vt:lpstr>Office Hours</vt:lpstr>
      <vt:lpstr>Course Materials</vt:lpstr>
      <vt:lpstr>Course Philosophy</vt:lpstr>
      <vt:lpstr>Grading Structure </vt:lpstr>
      <vt:lpstr>Course Evaluation (1 of 2)</vt:lpstr>
      <vt:lpstr>Course Evaluation (2 of 2)</vt:lpstr>
      <vt:lpstr>Course presents a learnable, repeatable methodology for becoming a  Serial Innovator</vt:lpstr>
      <vt:lpstr>Core Course Content</vt:lpstr>
      <vt:lpstr>Changing Perspective: Zooming In and Out </vt:lpstr>
      <vt:lpstr>Layout of The Innovation Pyramid</vt:lpstr>
      <vt:lpstr>Lollipop Effect</vt:lpstr>
      <vt:lpstr>Context and Questions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Faley</dc:creator>
  <cp:lastModifiedBy>Tim Faley</cp:lastModifiedBy>
  <cp:revision>69</cp:revision>
  <cp:lastPrinted>2019-08-14T13:16:27Z</cp:lastPrinted>
  <dcterms:created xsi:type="dcterms:W3CDTF">2019-08-14T19:30:12Z</dcterms:created>
  <dcterms:modified xsi:type="dcterms:W3CDTF">2022-07-29T21:04:11Z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